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sldIdLst>
    <p:sldId id="256" r:id="rId2"/>
    <p:sldId id="257" r:id="rId3"/>
    <p:sldId id="258" r:id="rId4"/>
    <p:sldId id="259" r:id="rId5"/>
    <p:sldId id="260" r:id="rId6"/>
    <p:sldId id="289" r:id="rId7"/>
    <p:sldId id="261" r:id="rId8"/>
    <p:sldId id="291" r:id="rId9"/>
    <p:sldId id="290" r:id="rId10"/>
    <p:sldId id="262" r:id="rId11"/>
    <p:sldId id="292" r:id="rId12"/>
    <p:sldId id="263" r:id="rId13"/>
    <p:sldId id="264" r:id="rId14"/>
    <p:sldId id="294" r:id="rId15"/>
    <p:sldId id="265" r:id="rId16"/>
    <p:sldId id="293" r:id="rId17"/>
    <p:sldId id="266" r:id="rId18"/>
    <p:sldId id="295" r:id="rId19"/>
    <p:sldId id="296" r:id="rId20"/>
    <p:sldId id="297" r:id="rId21"/>
    <p:sldId id="298" r:id="rId22"/>
    <p:sldId id="299" r:id="rId23"/>
    <p:sldId id="300" r:id="rId24"/>
    <p:sldId id="267" r:id="rId25"/>
    <p:sldId id="268" r:id="rId26"/>
    <p:sldId id="269" r:id="rId27"/>
    <p:sldId id="270" r:id="rId28"/>
    <p:sldId id="272" r:id="rId29"/>
    <p:sldId id="273" r:id="rId30"/>
    <p:sldId id="301" r:id="rId31"/>
    <p:sldId id="302" r:id="rId32"/>
    <p:sldId id="274" r:id="rId33"/>
    <p:sldId id="275" r:id="rId34"/>
    <p:sldId id="303" r:id="rId35"/>
    <p:sldId id="304" r:id="rId36"/>
    <p:sldId id="305" r:id="rId37"/>
    <p:sldId id="277" r:id="rId38"/>
    <p:sldId id="306" r:id="rId39"/>
    <p:sldId id="307" r:id="rId40"/>
    <p:sldId id="308" r:id="rId41"/>
    <p:sldId id="309" r:id="rId42"/>
    <p:sldId id="310" r:id="rId43"/>
    <p:sldId id="311" r:id="rId44"/>
    <p:sldId id="312" r:id="rId45"/>
    <p:sldId id="313" r:id="rId46"/>
    <p:sldId id="286" r:id="rId47"/>
    <p:sldId id="287" r:id="rId48"/>
    <p:sldId id="285" r:id="rId49"/>
    <p:sldId id="288" r:id="rId50"/>
    <p:sldId id="314" r:id="rId51"/>
    <p:sldId id="284"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4660"/>
  </p:normalViewPr>
  <p:slideViewPr>
    <p:cSldViewPr snapToGrid="0">
      <p:cViewPr varScale="1">
        <p:scale>
          <a:sx n="88" d="100"/>
          <a:sy n="88" d="100"/>
        </p:scale>
        <p:origin x="53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8.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8.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24.sv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24.sv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86.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6.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
    <p:bg>
      <p:bgPr>
        <a:solidFill>
          <a:schemeClr val="accent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 xmlns:a16="http://schemas.microsoft.com/office/drawing/2014/main" id="{CFA415FA-D077-4CB7-8CBC-8F39C7C51748}"/>
              </a:ext>
            </a:extLst>
          </p:cNvPr>
          <p:cNvSpPr>
            <a:spLocks noGrp="1"/>
          </p:cNvSpPr>
          <p:nvPr>
            <p:ph type="title" hasCustomPrompt="1"/>
          </p:nvPr>
        </p:nvSpPr>
        <p:spPr>
          <a:xfrm>
            <a:off x="3840480" y="2770632"/>
            <a:ext cx="7443216" cy="1325563"/>
          </a:xfrm>
        </p:spPr>
        <p:txBody>
          <a:bodyPr anchor="ctr">
            <a:normAutofit/>
          </a:bodyPr>
          <a:lstStyle>
            <a:lvl1pPr algn="ctr">
              <a:defRPr sz="4800" b="1"/>
            </a:lvl1pPr>
          </a:lstStyle>
          <a:p>
            <a:r>
              <a:rPr lang="en-US" dirty="0"/>
              <a:t>Click to add title</a:t>
            </a:r>
          </a:p>
        </p:txBody>
      </p:sp>
      <p:pic>
        <p:nvPicPr>
          <p:cNvPr id="2" name="Graphic 1">
            <a:extLst>
              <a:ext uri="{FF2B5EF4-FFF2-40B4-BE49-F238E27FC236}">
                <a16:creationId xmlns="" xmlns:a16="http://schemas.microsoft.com/office/drawing/2014/main" id="{4484D66F-7657-44F5-BAE9-F676B76CBA76}"/>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0" y="0"/>
            <a:ext cx="3800475" cy="6858000"/>
          </a:xfrm>
          <a:prstGeom prst="rect">
            <a:avLst/>
          </a:prstGeom>
        </p:spPr>
      </p:pic>
    </p:spTree>
    <p:extLst>
      <p:ext uri="{BB962C8B-B14F-4D97-AF65-F5344CB8AC3E}">
        <p14:creationId xmlns:p14="http://schemas.microsoft.com/office/powerpoint/2010/main" val="2090686816"/>
      </p:ext>
    </p:extLst>
  </p:cSld>
  <p:clrMapOvr>
    <a:masterClrMapping/>
  </p:clrMapOvr>
  <p:extLst>
    <p:ext uri="{DCECCB84-F9BA-43D5-87BE-67443E8EF086}">
      <p15:sldGuideLst xmlns:p15="http://schemas.microsoft.com/office/powerpoint/2012/main">
        <p15:guide id="1" pos="28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ne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smtClean="0"/>
              <a:t>Click to edit Master text styles</a:t>
            </a:r>
          </a:p>
          <a:p>
            <a:pPr lvl="1"/>
            <a:r>
              <a:rPr lang="en-US" smtClean="0"/>
              <a:t>Second level</a:t>
            </a:r>
          </a:p>
        </p:txBody>
      </p:sp>
      <p:sp>
        <p:nvSpPr>
          <p:cNvPr id="14" name="Picture Placeholder 13">
            <a:extLst>
              <a:ext uri="{FF2B5EF4-FFF2-40B4-BE49-F238E27FC236}">
                <a16:creationId xmlns="" xmlns:a16="http://schemas.microsoft.com/office/drawing/2014/main" id="{9B1932CF-F265-4AEE-8704-F42C01AFB479}"/>
              </a:ext>
            </a:extLst>
          </p:cNvPr>
          <p:cNvSpPr>
            <a:spLocks noGrp="1"/>
          </p:cNvSpPr>
          <p:nvPr>
            <p:ph type="pic" sz="quarter" idx="10"/>
          </p:nvPr>
        </p:nvSpPr>
        <p:spPr>
          <a:xfrm>
            <a:off x="7202624" y="715962"/>
            <a:ext cx="4227375" cy="4727907"/>
          </a:xfrm>
          <a:solidFill>
            <a:schemeClr val="accent3">
              <a:lumMod val="75000"/>
            </a:schemeClr>
          </a:solidFill>
        </p:spPr>
        <p:txBody>
          <a:bodyPr/>
          <a:lstStyle>
            <a:lvl1pPr algn="ctr">
              <a:buNone/>
              <a:defRPr sz="1600"/>
            </a:lvl1pPr>
          </a:lstStyle>
          <a:p>
            <a:r>
              <a:rPr lang="en-US" smtClean="0"/>
              <a:t>Click icon to add picture</a:t>
            </a:r>
            <a:endParaRPr lang="en-US" dirty="0"/>
          </a:p>
        </p:txBody>
      </p:sp>
      <p:sp>
        <p:nvSpPr>
          <p:cNvPr id="3" name="Title 2">
            <a:extLst>
              <a:ext uri="{FF2B5EF4-FFF2-40B4-BE49-F238E27FC236}">
                <a16:creationId xmlns="" xmlns:a16="http://schemas.microsoft.com/office/drawing/2014/main" id="{164D0D78-72DF-43BD-8B4F-DE52DA013C52}"/>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smtClean="0"/>
              <a:t>Click to edit Master title style</a:t>
            </a:r>
            <a:endParaRPr lang="en-US" dirty="0"/>
          </a:p>
        </p:txBody>
      </p:sp>
      <p:pic>
        <p:nvPicPr>
          <p:cNvPr id="2" name="Graphic 1">
            <a:extLst>
              <a:ext uri="{FF2B5EF4-FFF2-40B4-BE49-F238E27FC236}">
                <a16:creationId xmlns="" xmlns:a16="http://schemas.microsoft.com/office/drawing/2014/main" id="{DAFD71A9-C105-43A7-88DA-9FFC5174CC16}"/>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6000750"/>
            <a:ext cx="12192000" cy="857250"/>
          </a:xfrm>
          <a:prstGeom prst="rect">
            <a:avLst/>
          </a:prstGeom>
        </p:spPr>
      </p:pic>
    </p:spTree>
    <p:extLst>
      <p:ext uri="{BB962C8B-B14F-4D97-AF65-F5344CB8AC3E}">
        <p14:creationId xmlns:p14="http://schemas.microsoft.com/office/powerpoint/2010/main" val="1813188227"/>
      </p:ext>
    </p:extLst>
  </p:cSld>
  <p:clrMapOvr>
    <a:masterClrMapping/>
  </p:clrMapOvr>
  <p:extLst>
    <p:ext uri="{DCECCB84-F9BA-43D5-87BE-67443E8EF086}">
      <p15:sldGuideLst xmlns:p15="http://schemas.microsoft.com/office/powerpoint/2012/main">
        <p15:guide id="1" pos="4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Photo Content">
    <p:bg>
      <p:bgPr>
        <a:solidFill>
          <a:schemeClr val="accent3"/>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smtClean="0"/>
              <a:t>Click to edit Master text styles</a:t>
            </a:r>
          </a:p>
          <a:p>
            <a:pPr lvl="1"/>
            <a:r>
              <a:rPr lang="en-US" smtClean="0"/>
              <a:t>Second level</a:t>
            </a:r>
          </a:p>
        </p:txBody>
      </p:sp>
      <p:sp>
        <p:nvSpPr>
          <p:cNvPr id="8" name="Picture Placeholder 13">
            <a:extLst>
              <a:ext uri="{FF2B5EF4-FFF2-40B4-BE49-F238E27FC236}">
                <a16:creationId xmlns=""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75000"/>
            </a:schemeClr>
          </a:solidFill>
        </p:spPr>
        <p:txBody>
          <a:bodyPr/>
          <a:lstStyle>
            <a:lvl1pPr algn="ctr">
              <a:buNone/>
              <a:defRPr sz="1600"/>
            </a:lvl1pPr>
          </a:lstStyle>
          <a:p>
            <a:r>
              <a:rPr lang="en-US" smtClean="0"/>
              <a:t>Click icon to add picture</a:t>
            </a:r>
            <a:endParaRPr lang="en-US" dirty="0"/>
          </a:p>
        </p:txBody>
      </p:sp>
      <p:sp>
        <p:nvSpPr>
          <p:cNvPr id="9" name="Picture Placeholder 13">
            <a:extLst>
              <a:ext uri="{FF2B5EF4-FFF2-40B4-BE49-F238E27FC236}">
                <a16:creationId xmlns=""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75000"/>
            </a:schemeClr>
          </a:solidFill>
        </p:spPr>
        <p:txBody>
          <a:bodyPr/>
          <a:lstStyle>
            <a:lvl1pPr algn="ctr">
              <a:buNone/>
              <a:defRPr sz="1600"/>
            </a:lvl1pPr>
          </a:lstStyle>
          <a:p>
            <a:r>
              <a:rPr lang="en-US" smtClean="0"/>
              <a:t>Click icon to add picture</a:t>
            </a:r>
            <a:endParaRPr lang="en-US" dirty="0"/>
          </a:p>
        </p:txBody>
      </p:sp>
      <p:pic>
        <p:nvPicPr>
          <p:cNvPr id="2" name="Graphic 1">
            <a:extLst>
              <a:ext uri="{FF2B5EF4-FFF2-40B4-BE49-F238E27FC236}">
                <a16:creationId xmlns="" xmlns:a16="http://schemas.microsoft.com/office/drawing/2014/main" id="{074AC9B3-247D-45E3-9C91-C248ADAFBAF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6000750"/>
            <a:ext cx="12192000" cy="857250"/>
          </a:xfrm>
          <a:prstGeom prst="rect">
            <a:avLst/>
          </a:prstGeom>
        </p:spPr>
      </p:pic>
      <p:sp>
        <p:nvSpPr>
          <p:cNvPr id="3" name="Title 2">
            <a:extLst>
              <a:ext uri="{FF2B5EF4-FFF2-40B4-BE49-F238E27FC236}">
                <a16:creationId xmlns="" xmlns:a16="http://schemas.microsoft.com/office/drawing/2014/main" id="{BB8295CA-882D-4533-80DA-6D6EA01257A6}"/>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1019835147"/>
      </p:ext>
    </p:extLst>
  </p:cSld>
  <p:clrMapOvr>
    <a:masterClrMapping/>
  </p:clrMapOvr>
  <p:extLst>
    <p:ext uri="{DCECCB84-F9BA-43D5-87BE-67443E8EF086}">
      <p15:sldGuideLst xmlns:p15="http://schemas.microsoft.com/office/powerpoint/2012/main">
        <p15:guide id="1" orient="horz" pos="3672">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igh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smtClean="0"/>
              <a:t>Click to edit Master text styles</a:t>
            </a:r>
          </a:p>
          <a:p>
            <a:pPr lvl="1"/>
            <a:r>
              <a:rPr lang="en-US" smtClean="0"/>
              <a:t>Second level</a:t>
            </a:r>
          </a:p>
        </p:txBody>
      </p:sp>
      <p:pic>
        <p:nvPicPr>
          <p:cNvPr id="8" name="Graphic 7" hidden="1">
            <a:extLst>
              <a:ext uri="{FF2B5EF4-FFF2-40B4-BE49-F238E27FC236}">
                <a16:creationId xmlns="" xmlns:a16="http://schemas.microsoft.com/office/drawing/2014/main" id="{606CCDFE-8488-471E-A2E2-3C7504F25FF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 xmlns:a16="http://schemas.microsoft.com/office/drawing/2014/main" id="{9A7A9776-2781-49A6-AD44-CE45C0543F4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ea typeface="+mn-ea"/>
                <a:cs typeface="+mn-cs"/>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358480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igh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smtClean="0"/>
              <a:t>Click to edit Master text styles</a:t>
            </a:r>
          </a:p>
          <a:p>
            <a:pPr lvl="1"/>
            <a:r>
              <a:rPr lang="en-US" smtClean="0"/>
              <a:t>Second level</a:t>
            </a:r>
          </a:p>
        </p:txBody>
      </p:sp>
      <p:pic>
        <p:nvPicPr>
          <p:cNvPr id="8" name="Graphic 7" hidden="1">
            <a:extLst>
              <a:ext uri="{FF2B5EF4-FFF2-40B4-BE49-F238E27FC236}">
                <a16:creationId xmlns="" xmlns:a16="http://schemas.microsoft.com/office/drawing/2014/main" id="{606CCDFE-8488-471E-A2E2-3C7504F25FF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633874" y="0"/>
            <a:ext cx="3558126" cy="6858000"/>
          </a:xfrm>
          <a:prstGeom prst="rect">
            <a:avLst/>
          </a:prstGeom>
        </p:spPr>
      </p:pic>
      <p:pic>
        <p:nvPicPr>
          <p:cNvPr id="7" name="Graphic 6">
            <a:extLst>
              <a:ext uri="{FF2B5EF4-FFF2-40B4-BE49-F238E27FC236}">
                <a16:creationId xmlns="" xmlns:a16="http://schemas.microsoft.com/office/drawing/2014/main" id="{9A7A9776-2781-49A6-AD44-CE45C0543F4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382000" y="0"/>
            <a:ext cx="3810000" cy="6858000"/>
          </a:xfrm>
          <a:prstGeom prst="rect">
            <a:avLst/>
          </a:prstGeom>
        </p:spPr>
      </p:pic>
      <p:sp>
        <p:nvSpPr>
          <p:cNvPr id="2" name="Title 1">
            <a:extLst>
              <a:ext uri="{FF2B5EF4-FFF2-40B4-BE49-F238E27FC236}">
                <a16:creationId xmlns="" xmlns:a16="http://schemas.microsoft.com/office/drawing/2014/main" id="{EA2FE0FB-930A-4056-8430-A6353A5DA863}"/>
              </a:ext>
            </a:extLst>
          </p:cNvPr>
          <p:cNvSpPr>
            <a:spLocks noGrp="1"/>
          </p:cNvSpPr>
          <p:nvPr>
            <p:ph type="title"/>
          </p:nvPr>
        </p:nvSpPr>
        <p:spPr>
          <a:xfrm>
            <a:off x="762000" y="715961"/>
            <a:ext cx="6477000" cy="1189038"/>
          </a:xfrm>
        </p:spPr>
        <p:txBody>
          <a:bodyPr vert="horz" lIns="91440" tIns="45720" rIns="91440" bIns="45720" rtlCol="0" anchor="t">
            <a:normAutofit/>
          </a:bodyPr>
          <a:lstStyle>
            <a:lvl1pPr>
              <a:defRPr lang="en-US" sz="4000">
                <a:solidFill>
                  <a:schemeClr val="accent1"/>
                </a:solidFill>
                <a:ea typeface="+mn-ea"/>
                <a:cs typeface="+mn-cs"/>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336293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ft Pattern Content">
    <p:bg>
      <p:bgPr>
        <a:solidFill>
          <a:schemeClr val="accent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tx1"/>
                </a:solidFill>
              </a:defRPr>
            </a:lvl1pPr>
            <a:lvl2pPr marL="283464" indent="-283464">
              <a:spcBef>
                <a:spcPts val="1000"/>
              </a:spcBef>
              <a:defRPr sz="1800">
                <a:solidFill>
                  <a:schemeClr val="tx1"/>
                </a:solidFill>
              </a:defRPr>
            </a:lvl2pPr>
          </a:lstStyle>
          <a:p>
            <a:pPr lvl="0"/>
            <a:r>
              <a:rPr lang="en-US" smtClean="0"/>
              <a:t>Click to edit Master text styles</a:t>
            </a:r>
          </a:p>
          <a:p>
            <a:pPr lvl="1"/>
            <a:r>
              <a:rPr lang="en-US" smtClean="0"/>
              <a:t>Second level</a:t>
            </a:r>
          </a:p>
        </p:txBody>
      </p:sp>
      <p:pic>
        <p:nvPicPr>
          <p:cNvPr id="13" name="Graphic 12" hidden="1">
            <a:extLst>
              <a:ext uri="{FF2B5EF4-FFF2-40B4-BE49-F238E27FC236}">
                <a16:creationId xmlns="" xmlns:a16="http://schemas.microsoft.com/office/drawing/2014/main" id="{8393C3A4-D09E-47EB-B9F0-C1DDDEB3B18F}"/>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 xmlns:a16="http://schemas.microsoft.com/office/drawing/2014/main" id="{B829B5F1-1C12-4A1B-A83C-BFE17D26D9C0}"/>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tx1"/>
                </a:solidFill>
                <a:effectLst/>
                <a:ea typeface="+mn-ea"/>
                <a:cs typeface="Segoe UI" pitchFamily="34" charset="0"/>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248461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p15:clr>
            <a:srgbClr val="5ACBF0"/>
          </p15:clr>
        </p15:guide>
        <p15:guide id="3" orient="horz" pos="2240">
          <p15:clr>
            <a:srgbClr val="5ACBF0"/>
          </p15:clr>
        </p15:guide>
        <p15:guide id="4" orient="horz" pos="2487">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ft Pattern Content Yellow">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 xmlns:a16="http://schemas.microsoft.com/office/drawing/2014/main" id="{E8DBED36-2461-46D0-AF71-79E0064B3758}"/>
              </a:ext>
            </a:extLst>
          </p:cNvPr>
          <p:cNvSpPr>
            <a:spLocks noGrp="1"/>
          </p:cNvSpPr>
          <p:nvPr>
            <p:ph type="body" sz="quarter" idx="11"/>
          </p:nvPr>
        </p:nvSpPr>
        <p:spPr>
          <a:xfrm>
            <a:off x="4533900" y="1905000"/>
            <a:ext cx="6955734" cy="3276600"/>
          </a:xfrm>
        </p:spPr>
        <p:txBody>
          <a:bodyPr/>
          <a:lstStyle>
            <a:lvl1pPr marL="0" indent="0">
              <a:buNone/>
              <a:defRPr sz="1800" b="1">
                <a:solidFill>
                  <a:schemeClr val="accent1"/>
                </a:solidFill>
              </a:defRPr>
            </a:lvl1pPr>
            <a:lvl2pPr marL="283464" indent="-283464">
              <a:spcBef>
                <a:spcPts val="1000"/>
              </a:spcBef>
              <a:defRPr sz="1800">
                <a:solidFill>
                  <a:schemeClr val="accent1"/>
                </a:solidFill>
              </a:defRPr>
            </a:lvl2pPr>
          </a:lstStyle>
          <a:p>
            <a:pPr lvl="0"/>
            <a:r>
              <a:rPr lang="en-US" smtClean="0"/>
              <a:t>Click to edit Master text styles</a:t>
            </a:r>
          </a:p>
          <a:p>
            <a:pPr lvl="1"/>
            <a:r>
              <a:rPr lang="en-US" smtClean="0"/>
              <a:t>Second level</a:t>
            </a:r>
          </a:p>
        </p:txBody>
      </p:sp>
      <p:pic>
        <p:nvPicPr>
          <p:cNvPr id="13" name="Graphic 12" hidden="1">
            <a:extLst>
              <a:ext uri="{FF2B5EF4-FFF2-40B4-BE49-F238E27FC236}">
                <a16:creationId xmlns="" xmlns:a16="http://schemas.microsoft.com/office/drawing/2014/main" id="{8393C3A4-D09E-47EB-B9F0-C1DDDEB3B18F}"/>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flipH="1">
            <a:off x="0" y="0"/>
            <a:ext cx="3810000" cy="6858000"/>
          </a:xfrm>
          <a:prstGeom prst="rect">
            <a:avLst/>
          </a:prstGeom>
        </p:spPr>
      </p:pic>
      <p:pic>
        <p:nvPicPr>
          <p:cNvPr id="8" name="Graphic 7">
            <a:extLst>
              <a:ext uri="{FF2B5EF4-FFF2-40B4-BE49-F238E27FC236}">
                <a16:creationId xmlns="" xmlns:a16="http://schemas.microsoft.com/office/drawing/2014/main" id="{B829B5F1-1C12-4A1B-A83C-BFE17D26D9C0}"/>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0" y="0"/>
            <a:ext cx="3810000" cy="6858000"/>
          </a:xfrm>
          <a:prstGeom prst="rect">
            <a:avLst/>
          </a:prstGeom>
        </p:spPr>
      </p:pic>
      <p:sp>
        <p:nvSpPr>
          <p:cNvPr id="2" name="Title 1">
            <a:extLst>
              <a:ext uri="{FF2B5EF4-FFF2-40B4-BE49-F238E27FC236}">
                <a16:creationId xmlns="" xmlns:a16="http://schemas.microsoft.com/office/drawing/2014/main" id="{0D62E947-C679-46EB-896A-20E355781CAF}"/>
              </a:ext>
            </a:extLst>
          </p:cNvPr>
          <p:cNvSpPr>
            <a:spLocks noGrp="1"/>
          </p:cNvSpPr>
          <p:nvPr>
            <p:ph type="title"/>
          </p:nvPr>
        </p:nvSpPr>
        <p:spPr>
          <a:xfrm>
            <a:off x="4533898" y="715961"/>
            <a:ext cx="6955735" cy="1189038"/>
          </a:xfrm>
        </p:spPr>
        <p:txBody>
          <a:bodyPr vert="horz" lIns="91440" tIns="45720" rIns="91440" bIns="45720" rtlCol="0" anchor="t">
            <a:normAutofit/>
          </a:bodyPr>
          <a:lstStyle>
            <a:lvl1pPr>
              <a:defRPr lang="en-US" sz="4000" i="0" cap="none" spc="-50" baseline="0">
                <a:ln w="3175">
                  <a:noFill/>
                </a:ln>
                <a:solidFill>
                  <a:schemeClr val="accent1"/>
                </a:solidFill>
                <a:effectLst/>
                <a:ea typeface="+mn-ea"/>
                <a:cs typeface="Segoe UI" pitchFamily="34" charset="0"/>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121795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56">
          <p15:clr>
            <a:srgbClr val="5ACBF0"/>
          </p15:clr>
        </p15:guide>
        <p15:guide id="3" orient="horz" pos="2240">
          <p15:clr>
            <a:srgbClr val="5ACBF0"/>
          </p15:clr>
        </p15:guide>
        <p15:guide id="4" orient="horz" pos="2487">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fetti Content Purple">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pic>
        <p:nvPicPr>
          <p:cNvPr id="3" name="Graphic 2">
            <a:extLst>
              <a:ext uri="{FF2B5EF4-FFF2-40B4-BE49-F238E27FC236}">
                <a16:creationId xmlns="" xmlns:a16="http://schemas.microsoft.com/office/drawing/2014/main" id="{EEE98737-74D2-46C7-8655-74871A420396}"/>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131248"/>
            <a:ext cx="12192000" cy="428625"/>
          </a:xfrm>
          <a:prstGeom prst="rect">
            <a:avLst/>
          </a:prstGeom>
        </p:spPr>
      </p:pic>
      <p:pic>
        <p:nvPicPr>
          <p:cNvPr id="4" name="Graphic 3">
            <a:extLst>
              <a:ext uri="{FF2B5EF4-FFF2-40B4-BE49-F238E27FC236}">
                <a16:creationId xmlns="" xmlns:a16="http://schemas.microsoft.com/office/drawing/2014/main" id="{7146B861-BC3C-4898-95DE-944AB08755D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163061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guide id="2" pos="6127">
          <p15:clr>
            <a:srgbClr val="5ACBF0"/>
          </p15:clr>
        </p15:guide>
        <p15:guide id="3" orient="horz" pos="216">
          <p15:clr>
            <a:srgbClr val="5ACBF0"/>
          </p15:clr>
        </p15:guide>
        <p15:guide id="4" orient="horz" pos="1560">
          <p15:clr>
            <a:srgbClr val="5ACBF0"/>
          </p15:clr>
        </p15:guide>
        <p15:guide id="5" orient="horz" pos="39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fetti Content Blue">
    <p:bg>
      <p:bgPr>
        <a:solidFill>
          <a:schemeClr val="accent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3D9303A2-B30A-054C-B809-053B909E125F}"/>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 xmlns:a16="http://schemas.microsoft.com/office/drawing/2014/main" id="{B4FBE5B2-2D6A-4DC6-9944-CF3D7EC50A4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131248"/>
            <a:ext cx="12192000" cy="428625"/>
          </a:xfrm>
          <a:prstGeom prst="rect">
            <a:avLst/>
          </a:prstGeom>
        </p:spPr>
      </p:pic>
      <p:pic>
        <p:nvPicPr>
          <p:cNvPr id="8" name="Graphic 7">
            <a:extLst>
              <a:ext uri="{FF2B5EF4-FFF2-40B4-BE49-F238E27FC236}">
                <a16:creationId xmlns="" xmlns:a16="http://schemas.microsoft.com/office/drawing/2014/main" id="{B9407BD0-C2EE-44A7-8749-433953FD1FD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6340659"/>
            <a:ext cx="12192000" cy="428625"/>
          </a:xfrm>
          <a:prstGeom prst="rect">
            <a:avLst/>
          </a:prstGeom>
        </p:spPr>
      </p:pic>
    </p:spTree>
    <p:extLst>
      <p:ext uri="{BB962C8B-B14F-4D97-AF65-F5344CB8AC3E}">
        <p14:creationId xmlns:p14="http://schemas.microsoft.com/office/powerpoint/2010/main" val="100103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84">
          <p15:clr>
            <a:srgbClr val="FBAE40"/>
          </p15:clr>
        </p15:guide>
        <p15:guide id="2" pos="6127">
          <p15:clr>
            <a:srgbClr val="5ACBF0"/>
          </p15:clr>
        </p15:guide>
        <p15:guide id="3" orient="horz" pos="216">
          <p15:clr>
            <a:srgbClr val="5ACBF0"/>
          </p15:clr>
        </p15:guide>
        <p15:guide id="4" orient="horz" pos="4128">
          <p15:clr>
            <a:srgbClr val="5ACBF0"/>
          </p15:clr>
        </p15:guide>
        <p15:guide id="5" orient="horz" pos="39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ottom Pattern Black">
    <p:bg>
      <p:bgPr>
        <a:solidFill>
          <a:schemeClr val="accent1"/>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 xmlns:a16="http://schemas.microsoft.com/office/drawing/2014/main" id="{07724906-4405-47F4-B533-7291B003B0A2}"/>
              </a:ext>
            </a:extLst>
          </p:cNvPr>
          <p:cNvSpPr>
            <a:spLocks noGrp="1"/>
          </p:cNvSpPr>
          <p:nvPr>
            <p:ph type="title" hasCustomPrompt="1"/>
          </p:nvPr>
        </p:nvSpPr>
        <p:spPr>
          <a:xfrm>
            <a:off x="1525301" y="1975104"/>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n-lt"/>
                <a:ea typeface="+mn-ea"/>
                <a:cs typeface="Segoe UI" pitchFamily="34" charset="0"/>
              </a:defRPr>
            </a:lvl1pPr>
          </a:lstStyle>
          <a:p>
            <a:r>
              <a:rPr lang="en-US" dirty="0"/>
              <a:t>Insert Text Here</a:t>
            </a:r>
          </a:p>
        </p:txBody>
      </p:sp>
      <p:pic>
        <p:nvPicPr>
          <p:cNvPr id="6" name="Graphic 5" hidden="1">
            <a:extLst>
              <a:ext uri="{FF2B5EF4-FFF2-40B4-BE49-F238E27FC236}">
                <a16:creationId xmlns="" xmlns:a16="http://schemas.microsoft.com/office/drawing/2014/main" id="{1979441F-BDF5-41C8-933A-7E284F67033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5852905"/>
            <a:ext cx="12192000" cy="857250"/>
          </a:xfrm>
          <a:prstGeom prst="rect">
            <a:avLst/>
          </a:prstGeom>
        </p:spPr>
      </p:pic>
      <p:pic>
        <p:nvPicPr>
          <p:cNvPr id="2" name="Graphic 1">
            <a:extLst>
              <a:ext uri="{FF2B5EF4-FFF2-40B4-BE49-F238E27FC236}">
                <a16:creationId xmlns="" xmlns:a16="http://schemas.microsoft.com/office/drawing/2014/main" id="{E4C7544D-BD57-4504-AC5A-951E353C248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2117193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ttom Pattern White">
    <p:bg>
      <p:bgPr>
        <a:solidFill>
          <a:schemeClr val="accent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12" name="Graphic 11">
            <a:extLst>
              <a:ext uri="{FF2B5EF4-FFF2-40B4-BE49-F238E27FC236}">
                <a16:creationId xmlns="" xmlns:a16="http://schemas.microsoft.com/office/drawing/2014/main" id="{9066358F-3531-4B96-B041-02BD184014A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5833855"/>
            <a:ext cx="12192000" cy="876300"/>
          </a:xfrm>
          <a:prstGeom prst="rect">
            <a:avLst/>
          </a:prstGeom>
        </p:spPr>
      </p:pic>
    </p:spTree>
    <p:extLst>
      <p:ext uri="{BB962C8B-B14F-4D97-AF65-F5344CB8AC3E}">
        <p14:creationId xmlns:p14="http://schemas.microsoft.com/office/powerpoint/2010/main" val="1816999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mart Art">
    <p:bg>
      <p:bgPr>
        <a:solidFill>
          <a:schemeClr val="accent2"/>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2" name="Title 1">
            <a:extLst>
              <a:ext uri="{FF2B5EF4-FFF2-40B4-BE49-F238E27FC236}">
                <a16:creationId xmlns="" xmlns:a16="http://schemas.microsoft.com/office/drawing/2014/main" id="{A07E4664-9EEE-4A2F-B223-5F295C6BFB16}"/>
              </a:ext>
            </a:extLst>
          </p:cNvPr>
          <p:cNvSpPr>
            <a:spLocks noGrp="1"/>
          </p:cNvSpPr>
          <p:nvPr>
            <p:ph type="title"/>
          </p:nvPr>
        </p:nvSpPr>
        <p:spPr>
          <a:xfrm>
            <a:off x="761999" y="715964"/>
            <a:ext cx="10667999" cy="646332"/>
          </a:xfrm>
        </p:spPr>
        <p:txBody>
          <a:bodyPr vert="horz" lIns="0" tIns="45720" rIns="91440" bIns="45720" rtlCol="0">
            <a:normAutofit/>
          </a:bodyPr>
          <a:lstStyle>
            <a:lvl1pPr>
              <a:defRPr lang="en-US" sz="4000" dirty="0">
                <a:solidFill>
                  <a:schemeClr val="accent3"/>
                </a:solidFill>
                <a:latin typeface="+mj-lt"/>
                <a:ea typeface="+mn-ea"/>
                <a:cs typeface="+mn-cs"/>
              </a:defRPr>
            </a:lvl1pPr>
          </a:lstStyle>
          <a:p>
            <a:pPr marL="0" lvl="0" indent="0">
              <a:spcBef>
                <a:spcPts val="1000"/>
              </a:spcBef>
              <a:buFont typeface="Arial" panose="020B0604020202020204" pitchFamily="34" charset="0"/>
            </a:pPr>
            <a:r>
              <a:rPr lang="en-US" smtClean="0"/>
              <a:t>Click to edit Master title style</a:t>
            </a:r>
            <a:endParaRPr lang="en-US" dirty="0"/>
          </a:p>
        </p:txBody>
      </p:sp>
    </p:spTree>
    <p:extLst>
      <p:ext uri="{BB962C8B-B14F-4D97-AF65-F5344CB8AC3E}">
        <p14:creationId xmlns:p14="http://schemas.microsoft.com/office/powerpoint/2010/main" val="2054195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61DC3-E2C7-46CB-955D-245509F44038}" type="datetimeFigureOut">
              <a:rPr lang="en-US" smtClean="0"/>
              <a:t>10/12/2024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53ABF4-87BF-4D28-AF5F-FB01C3E7001D}" type="slidenum">
              <a:rPr lang="en-US" smtClean="0"/>
              <a:t>‹#›</a:t>
            </a:fld>
            <a:endParaRPr lang="en-US"/>
          </a:p>
        </p:txBody>
      </p:sp>
    </p:spTree>
    <p:extLst>
      <p:ext uri="{BB962C8B-B14F-4D97-AF65-F5344CB8AC3E}">
        <p14:creationId xmlns:p14="http://schemas.microsoft.com/office/powerpoint/2010/main" val="338688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F61DC3-E2C7-46CB-955D-245509F44038}" type="datetimeFigureOut">
              <a:rPr lang="en-US" smtClean="0"/>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3ABF4-87BF-4D28-AF5F-FB01C3E7001D}" type="slidenum">
              <a:rPr lang="en-US" smtClean="0"/>
              <a:t>‹#›</a:t>
            </a:fld>
            <a:endParaRPr lang="en-US"/>
          </a:p>
        </p:txBody>
      </p:sp>
    </p:spTree>
    <p:extLst>
      <p:ext uri="{BB962C8B-B14F-4D97-AF65-F5344CB8AC3E}">
        <p14:creationId xmlns:p14="http://schemas.microsoft.com/office/powerpoint/2010/main" val="101746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F61DC3-E2C7-46CB-955D-245509F44038}" type="datetimeFigureOut">
              <a:rPr lang="en-US" smtClean="0"/>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3ABF4-87BF-4D28-AF5F-FB01C3E7001D}" type="slidenum">
              <a:rPr lang="en-US" smtClean="0"/>
              <a:t>‹#›</a:t>
            </a:fld>
            <a:endParaRPr lang="en-US"/>
          </a:p>
        </p:txBody>
      </p:sp>
    </p:spTree>
    <p:extLst>
      <p:ext uri="{BB962C8B-B14F-4D97-AF65-F5344CB8AC3E}">
        <p14:creationId xmlns:p14="http://schemas.microsoft.com/office/powerpoint/2010/main" val="315278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61DC3-E2C7-46CB-955D-245509F44038}" type="datetimeFigureOut">
              <a:rPr lang="en-US" smtClean="0"/>
              <a:t>10/12/2024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3ABF4-87BF-4D28-AF5F-FB01C3E7001D}" type="slidenum">
              <a:rPr lang="en-US" smtClean="0"/>
              <a:t>‹#›</a:t>
            </a:fld>
            <a:endParaRPr lang="en-US"/>
          </a:p>
        </p:txBody>
      </p:sp>
    </p:spTree>
    <p:extLst>
      <p:ext uri="{BB962C8B-B14F-4D97-AF65-F5344CB8AC3E}">
        <p14:creationId xmlns:p14="http://schemas.microsoft.com/office/powerpoint/2010/main" val="2857602122"/>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Empowering Women and Girls through </a:t>
            </a:r>
            <a:r>
              <a:rPr lang="en-US" dirty="0" smtClean="0"/>
              <a:t>Education</a:t>
            </a:r>
            <a:endParaRPr lang="en-US" dirty="0"/>
          </a:p>
        </p:txBody>
      </p:sp>
      <p:sp>
        <p:nvSpPr>
          <p:cNvPr id="3" name="Subtitle 2"/>
          <p:cNvSpPr>
            <a:spLocks noGrp="1"/>
          </p:cNvSpPr>
          <p:nvPr>
            <p:ph type="subTitle" idx="1"/>
          </p:nvPr>
        </p:nvSpPr>
        <p:spPr/>
        <p:txBody>
          <a:bodyPr/>
          <a:lstStyle/>
          <a:p>
            <a:r>
              <a:rPr lang="en-US" dirty="0"/>
              <a:t>A Pathway to Gender Equality</a:t>
            </a:r>
          </a:p>
        </p:txBody>
      </p:sp>
    </p:spTree>
    <p:extLst>
      <p:ext uri="{BB962C8B-B14F-4D97-AF65-F5344CB8AC3E}">
        <p14:creationId xmlns:p14="http://schemas.microsoft.com/office/powerpoint/2010/main" val="4246084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9246"/>
            <a:ext cx="10515600" cy="1325563"/>
          </a:xfrm>
        </p:spPr>
        <p:txBody>
          <a:bodyPr/>
          <a:lstStyle/>
          <a:p>
            <a:r>
              <a:rPr lang="en-US" dirty="0"/>
              <a:t>Introduction</a:t>
            </a:r>
          </a:p>
        </p:txBody>
      </p:sp>
      <p:sp>
        <p:nvSpPr>
          <p:cNvPr id="3" name="Content Placeholder 2"/>
          <p:cNvSpPr>
            <a:spLocks noGrp="1"/>
          </p:cNvSpPr>
          <p:nvPr>
            <p:ph idx="1"/>
          </p:nvPr>
        </p:nvSpPr>
        <p:spPr>
          <a:xfrm>
            <a:off x="579408" y="1664809"/>
            <a:ext cx="7848600" cy="5023749"/>
          </a:xfrm>
        </p:spPr>
        <p:txBody>
          <a:bodyPr/>
          <a:lstStyle/>
          <a:p>
            <a:pPr algn="just"/>
            <a:r>
              <a:rPr lang="en-US" dirty="0"/>
              <a:t>Education is a very effective instrument for empowering women and girls. It promotes individual growth, communal improvement, and overall social and economic development. This presentation looks at the impact of education on gender equality, the necessity of literacy initiatives, and the importance of boosting STEM education for females.</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8833450" y="1519498"/>
            <a:ext cx="3101732" cy="4294705"/>
          </a:xfrm>
          <a:prstGeom prst="rect">
            <a:avLst/>
          </a:prstGeom>
        </p:spPr>
      </p:pic>
    </p:spTree>
    <p:extLst>
      <p:ext uri="{BB962C8B-B14F-4D97-AF65-F5344CB8AC3E}">
        <p14:creationId xmlns:p14="http://schemas.microsoft.com/office/powerpoint/2010/main" val="4067775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7280" y="2796889"/>
            <a:ext cx="10058400" cy="1450757"/>
          </a:xfrm>
        </p:spPr>
        <p:txBody>
          <a:bodyPr/>
          <a:lstStyle/>
          <a:p>
            <a:pPr algn="ctr"/>
            <a:r>
              <a:rPr lang="en-US" dirty="0"/>
              <a:t>The Importance of Education in Empowering Women and Girls</a:t>
            </a:r>
          </a:p>
        </p:txBody>
      </p:sp>
    </p:spTree>
    <p:extLst>
      <p:ext uri="{BB962C8B-B14F-4D97-AF65-F5344CB8AC3E}">
        <p14:creationId xmlns:p14="http://schemas.microsoft.com/office/powerpoint/2010/main" val="4173434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Breaking the Cycle of Poverty: </a:t>
            </a:r>
          </a:p>
        </p:txBody>
      </p:sp>
      <p:sp>
        <p:nvSpPr>
          <p:cNvPr id="3" name="Content Placeholder 2"/>
          <p:cNvSpPr>
            <a:spLocks noGrp="1"/>
          </p:cNvSpPr>
          <p:nvPr>
            <p:ph idx="1"/>
          </p:nvPr>
        </p:nvSpPr>
        <p:spPr>
          <a:xfrm>
            <a:off x="0" y="1690689"/>
            <a:ext cx="7451785" cy="5046014"/>
          </a:xfrm>
        </p:spPr>
        <p:txBody>
          <a:bodyPr>
            <a:normAutofit/>
          </a:bodyPr>
          <a:lstStyle/>
          <a:p>
            <a:pPr algn="just"/>
            <a:r>
              <a:rPr lang="en-US" dirty="0"/>
              <a:t>Education equips women with the knowledge and skills they need to enter the workforce and end the intergenerational cycle of poverty. By entering the workforce, educated women contribute to better their families' financial circumstances, raising them out of poverty. This, in turn, has a long-term impact since educated moms are more inclined to invest in their children's education and well-being, so breaking the cycle of poverty for future generations. </a:t>
            </a:r>
          </a:p>
          <a:p>
            <a:pPr algn="just"/>
            <a:endParaRPr lang="en-US" dirty="0"/>
          </a:p>
          <a:p>
            <a:pPr algn="just"/>
            <a:endParaRPr lang="en-US" dirty="0"/>
          </a:p>
        </p:txBody>
      </p:sp>
      <p:pic>
        <p:nvPicPr>
          <p:cNvPr id="5" name="Picture 4"/>
          <p:cNvPicPr>
            <a:picLocks noChangeAspect="1"/>
          </p:cNvPicPr>
          <p:nvPr/>
        </p:nvPicPr>
        <p:blipFill>
          <a:blip r:embed="rId2"/>
          <a:stretch>
            <a:fillRect/>
          </a:stretch>
        </p:blipFill>
        <p:spPr>
          <a:xfrm>
            <a:off x="7576458" y="1690688"/>
            <a:ext cx="4422710" cy="4447972"/>
          </a:xfrm>
          <a:prstGeom prst="rect">
            <a:avLst/>
          </a:prstGeom>
        </p:spPr>
      </p:pic>
    </p:spTree>
    <p:extLst>
      <p:ext uri="{BB962C8B-B14F-4D97-AF65-F5344CB8AC3E}">
        <p14:creationId xmlns:p14="http://schemas.microsoft.com/office/powerpoint/2010/main" val="1270411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Promoting Health and Well-being</a:t>
            </a:r>
          </a:p>
        </p:txBody>
      </p:sp>
      <p:sp>
        <p:nvSpPr>
          <p:cNvPr id="3" name="Content Placeholder 2"/>
          <p:cNvSpPr>
            <a:spLocks noGrp="1"/>
          </p:cNvSpPr>
          <p:nvPr>
            <p:ph idx="1"/>
          </p:nvPr>
        </p:nvSpPr>
        <p:spPr/>
        <p:txBody>
          <a:bodyPr/>
          <a:lstStyle/>
          <a:p>
            <a:pPr marL="0" indent="0" algn="just">
              <a:buNone/>
            </a:pPr>
            <a:r>
              <a:rPr lang="en-US" dirty="0" smtClean="0"/>
              <a:t>Educated </a:t>
            </a:r>
            <a:r>
              <a:rPr lang="en-US" dirty="0"/>
              <a:t>women are more likely to make informed health decisions, resulting in better health outcomes for themselves and their families.</a:t>
            </a:r>
          </a:p>
        </p:txBody>
      </p:sp>
      <p:pic>
        <p:nvPicPr>
          <p:cNvPr id="4" name="Picture 3"/>
          <p:cNvPicPr>
            <a:picLocks noChangeAspect="1"/>
          </p:cNvPicPr>
          <p:nvPr/>
        </p:nvPicPr>
        <p:blipFill>
          <a:blip r:embed="rId2"/>
          <a:stretch>
            <a:fillRect/>
          </a:stretch>
        </p:blipFill>
        <p:spPr>
          <a:xfrm>
            <a:off x="7016622" y="2836508"/>
            <a:ext cx="3890864" cy="3890864"/>
          </a:xfrm>
          <a:prstGeom prst="rect">
            <a:avLst/>
          </a:prstGeom>
        </p:spPr>
      </p:pic>
    </p:spTree>
    <p:extLst>
      <p:ext uri="{BB962C8B-B14F-4D97-AF65-F5344CB8AC3E}">
        <p14:creationId xmlns:p14="http://schemas.microsoft.com/office/powerpoint/2010/main" val="3673889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chor="ctr"/>
          <a:lstStyle/>
          <a:p>
            <a:pPr algn="just"/>
            <a:r>
              <a:rPr lang="en-US" dirty="0"/>
              <a:t>Education provides women with the knowledge and tools they need to manage their own and their families' health. Educated women support improved health outcomes, lower death rates, and healthier future generations because they are more cognizant of the significance of preventative behaviors, nutrition, and healthcare. This not only benefits individual families, but it also has a significant impact on public health and society as a whole.</a:t>
            </a:r>
          </a:p>
          <a:p>
            <a:pPr algn="just"/>
            <a:endParaRPr lang="en-US" dirty="0"/>
          </a:p>
          <a:p>
            <a:pPr algn="just"/>
            <a:endParaRPr lang="en-US" dirty="0"/>
          </a:p>
        </p:txBody>
      </p:sp>
    </p:spTree>
    <p:extLst>
      <p:ext uri="{BB962C8B-B14F-4D97-AF65-F5344CB8AC3E}">
        <p14:creationId xmlns:p14="http://schemas.microsoft.com/office/powerpoint/2010/main" val="3156994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Increasing Political and Social Participation: </a:t>
            </a:r>
          </a:p>
        </p:txBody>
      </p:sp>
      <p:sp>
        <p:nvSpPr>
          <p:cNvPr id="3" name="Content Placeholder 2"/>
          <p:cNvSpPr>
            <a:spLocks noGrp="1"/>
          </p:cNvSpPr>
          <p:nvPr>
            <p:ph idx="1"/>
          </p:nvPr>
        </p:nvSpPr>
        <p:spPr/>
        <p:txBody>
          <a:bodyPr/>
          <a:lstStyle/>
          <a:p>
            <a:pPr algn="just"/>
            <a:r>
              <a:rPr lang="en-US" dirty="0"/>
              <a:t>Education empowers women to actively participate in decision-making at the family, community, and national levels. Educated women are more involved in household decisions, such as finances, children’s education, and family planning.</a:t>
            </a:r>
          </a:p>
        </p:txBody>
      </p:sp>
      <p:pic>
        <p:nvPicPr>
          <p:cNvPr id="4" name="Picture 3"/>
          <p:cNvPicPr>
            <a:picLocks noChangeAspect="1"/>
          </p:cNvPicPr>
          <p:nvPr/>
        </p:nvPicPr>
        <p:blipFill>
          <a:blip r:embed="rId2"/>
          <a:stretch>
            <a:fillRect/>
          </a:stretch>
        </p:blipFill>
        <p:spPr>
          <a:xfrm>
            <a:off x="3605892" y="3626628"/>
            <a:ext cx="4980215" cy="3231372"/>
          </a:xfrm>
          <a:prstGeom prst="rect">
            <a:avLst/>
          </a:prstGeom>
        </p:spPr>
      </p:pic>
    </p:spTree>
    <p:extLst>
      <p:ext uri="{BB962C8B-B14F-4D97-AF65-F5344CB8AC3E}">
        <p14:creationId xmlns:p14="http://schemas.microsoft.com/office/powerpoint/2010/main" val="216667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p:txBody>
          <a:bodyPr anchor="ctr"/>
          <a:lstStyle/>
          <a:p>
            <a:pPr algn="just"/>
            <a:r>
              <a:rPr lang="en-US" dirty="0"/>
              <a:t>They frequently take on leadership responsibilities in their communities, fight for social change, and help to resolve conflicts. Nationally, educated women participate in political processes, influence policy, and assume leadership roles that create laws and regulations, particularly those that promote gender equality and public well-being.</a:t>
            </a:r>
          </a:p>
          <a:p>
            <a:pPr algn="just"/>
            <a:endParaRPr lang="en-US" dirty="0"/>
          </a:p>
          <a:p>
            <a:pPr algn="just"/>
            <a:endParaRPr lang="en-US" dirty="0"/>
          </a:p>
        </p:txBody>
      </p:sp>
    </p:spTree>
    <p:extLst>
      <p:ext uri="{BB962C8B-B14F-4D97-AF65-F5344CB8AC3E}">
        <p14:creationId xmlns:p14="http://schemas.microsoft.com/office/powerpoint/2010/main" val="165013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a:xfrm>
            <a:off x="838200" y="1825625"/>
            <a:ext cx="6607629" cy="4351338"/>
          </a:xfrm>
        </p:spPr>
        <p:txBody>
          <a:bodyPr>
            <a:normAutofit lnSpcReduction="10000"/>
          </a:bodyPr>
          <a:lstStyle/>
          <a:p>
            <a:pPr algn="just"/>
            <a:r>
              <a:rPr lang="en-US" dirty="0"/>
              <a:t>Ellen Johnson </a:t>
            </a:r>
            <a:r>
              <a:rPr lang="en-US" dirty="0" err="1"/>
              <a:t>Sirleaf</a:t>
            </a:r>
            <a:r>
              <a:rPr lang="en-US" dirty="0"/>
              <a:t>, Africa's first female head of state, attended Harvard University and used her expertise and leadership abilities to rebuild Liberia following years of civil conflict. During her administration (2006-2018), she worked to improve infrastructure, healthcare, education, and women's rights. Her leadership exemplifies how educated women may hold national leadership positions and impact positive cultural changes.</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707086" y="1825625"/>
            <a:ext cx="4105468" cy="4105468"/>
          </a:xfrm>
          <a:prstGeom prst="rect">
            <a:avLst/>
          </a:prstGeom>
        </p:spPr>
      </p:pic>
    </p:spTree>
    <p:extLst>
      <p:ext uri="{BB962C8B-B14F-4D97-AF65-F5344CB8AC3E}">
        <p14:creationId xmlns:p14="http://schemas.microsoft.com/office/powerpoint/2010/main" val="723958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Reduction in Gender-based Violence: </a:t>
            </a:r>
          </a:p>
        </p:txBody>
      </p:sp>
      <p:sp>
        <p:nvSpPr>
          <p:cNvPr id="3" name="Content Placeholder 2"/>
          <p:cNvSpPr>
            <a:spLocks noGrp="1"/>
          </p:cNvSpPr>
          <p:nvPr>
            <p:ph idx="1"/>
          </p:nvPr>
        </p:nvSpPr>
        <p:spPr>
          <a:xfrm>
            <a:off x="0" y="1825624"/>
            <a:ext cx="6826135" cy="4351338"/>
          </a:xfrm>
        </p:spPr>
        <p:txBody>
          <a:bodyPr/>
          <a:lstStyle/>
          <a:p>
            <a:pPr algn="just"/>
            <a:r>
              <a:rPr lang="en-US" dirty="0"/>
              <a:t>Education contributes to dispelling gender stereotypes, changing public attitudes, and lowering the incidence of gender-based violence (GBV). It encourages gender equality, gives people the confidence to challenge conventional gender roles, and increases public knowledge of rights and resources. </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331826" y="1690688"/>
            <a:ext cx="4522123" cy="4522123"/>
          </a:xfrm>
          <a:prstGeom prst="rect">
            <a:avLst/>
          </a:prstGeom>
        </p:spPr>
      </p:pic>
    </p:spTree>
    <p:extLst>
      <p:ext uri="{BB962C8B-B14F-4D97-AF65-F5344CB8AC3E}">
        <p14:creationId xmlns:p14="http://schemas.microsoft.com/office/powerpoint/2010/main" val="1222342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chor="ctr"/>
          <a:lstStyle/>
          <a:p>
            <a:pPr algn="just"/>
            <a:r>
              <a:rPr lang="en-US" dirty="0"/>
              <a:t>Educated women are more likely to resist and report GBV, but education for men helps them unlearn harmful </a:t>
            </a:r>
            <a:r>
              <a:rPr lang="en-US" dirty="0" err="1"/>
              <a:t>behaviours</a:t>
            </a:r>
            <a:r>
              <a:rPr lang="en-US" dirty="0"/>
              <a:t>. Education encourages lobbying, public conversation, and cultural changes that reduce the acceptance of violence. Educating future generations also helps to minimize intergenerational violence, fostering long-term cultural change towards gender equality and respect.</a:t>
            </a:r>
          </a:p>
          <a:p>
            <a:pPr algn="just"/>
            <a:endParaRPr lang="en-US" dirty="0"/>
          </a:p>
          <a:p>
            <a:pPr algn="just"/>
            <a:endParaRPr lang="en-US" dirty="0"/>
          </a:p>
        </p:txBody>
      </p:sp>
    </p:spTree>
    <p:extLst>
      <p:ext uri="{BB962C8B-B14F-4D97-AF65-F5344CB8AC3E}">
        <p14:creationId xmlns:p14="http://schemas.microsoft.com/office/powerpoint/2010/main" val="2398803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643" y="2641615"/>
            <a:ext cx="10058400" cy="1450757"/>
          </a:xfrm>
        </p:spPr>
        <p:txBody>
          <a:bodyPr/>
          <a:lstStyle/>
          <a:p>
            <a:pPr algn="ctr"/>
            <a:r>
              <a:rPr lang="en-US" dirty="0"/>
              <a:t>Ensuring Access to Quality Education</a:t>
            </a:r>
          </a:p>
        </p:txBody>
      </p:sp>
    </p:spTree>
    <p:extLst>
      <p:ext uri="{BB962C8B-B14F-4D97-AF65-F5344CB8AC3E}">
        <p14:creationId xmlns:p14="http://schemas.microsoft.com/office/powerpoint/2010/main" val="173538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405" y="41888"/>
            <a:ext cx="10058400" cy="1783737"/>
          </a:xfrm>
        </p:spPr>
        <p:txBody>
          <a:bodyPr/>
          <a:lstStyle/>
          <a:p>
            <a:pPr algn="just"/>
            <a:r>
              <a:rPr lang="en-US" dirty="0"/>
              <a:t>Addressing Barriers to Education:</a:t>
            </a:r>
            <a:br>
              <a:rPr lang="en-US" dirty="0"/>
            </a:b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v"/>
            </a:pPr>
            <a:r>
              <a:rPr lang="en-US" dirty="0" smtClean="0"/>
              <a:t>Cultural Norms</a:t>
            </a:r>
          </a:p>
          <a:p>
            <a:pPr algn="just">
              <a:buFont typeface="Wingdings" panose="05000000000000000000" pitchFamily="2" charset="2"/>
              <a:buChar char="v"/>
            </a:pPr>
            <a:r>
              <a:rPr lang="en-US" dirty="0" smtClean="0"/>
              <a:t>Early </a:t>
            </a:r>
            <a:r>
              <a:rPr lang="en-US" dirty="0"/>
              <a:t>Marriages and </a:t>
            </a:r>
            <a:r>
              <a:rPr lang="en-US" dirty="0" smtClean="0"/>
              <a:t>Pregnancy</a:t>
            </a:r>
          </a:p>
          <a:p>
            <a:pPr algn="just">
              <a:buFont typeface="Wingdings" panose="05000000000000000000" pitchFamily="2" charset="2"/>
              <a:buChar char="v"/>
            </a:pPr>
            <a:r>
              <a:rPr lang="en-US" dirty="0" smtClean="0"/>
              <a:t>Financial Constraints</a:t>
            </a:r>
            <a:endParaRPr lang="en-US" dirty="0"/>
          </a:p>
        </p:txBody>
      </p:sp>
      <p:pic>
        <p:nvPicPr>
          <p:cNvPr id="4" name="Picture 3"/>
          <p:cNvPicPr>
            <a:picLocks noChangeAspect="1"/>
          </p:cNvPicPr>
          <p:nvPr/>
        </p:nvPicPr>
        <p:blipFill>
          <a:blip r:embed="rId2"/>
          <a:stretch>
            <a:fillRect/>
          </a:stretch>
        </p:blipFill>
        <p:spPr>
          <a:xfrm>
            <a:off x="7642860" y="1249627"/>
            <a:ext cx="3810000" cy="5503333"/>
          </a:xfrm>
          <a:prstGeom prst="rect">
            <a:avLst/>
          </a:prstGeom>
        </p:spPr>
      </p:pic>
    </p:spTree>
    <p:extLst>
      <p:ext uri="{BB962C8B-B14F-4D97-AF65-F5344CB8AC3E}">
        <p14:creationId xmlns:p14="http://schemas.microsoft.com/office/powerpoint/2010/main" val="3942609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Norms</a:t>
            </a:r>
            <a:endParaRPr lang="en-US" dirty="0"/>
          </a:p>
        </p:txBody>
      </p:sp>
      <p:sp>
        <p:nvSpPr>
          <p:cNvPr id="3" name="Content Placeholder 2"/>
          <p:cNvSpPr>
            <a:spLocks noGrp="1"/>
          </p:cNvSpPr>
          <p:nvPr>
            <p:ph idx="1"/>
          </p:nvPr>
        </p:nvSpPr>
        <p:spPr>
          <a:xfrm>
            <a:off x="0" y="1522801"/>
            <a:ext cx="6943344" cy="5335199"/>
          </a:xfrm>
        </p:spPr>
        <p:txBody>
          <a:bodyPr>
            <a:normAutofit/>
          </a:bodyPr>
          <a:lstStyle/>
          <a:p>
            <a:pPr algn="just"/>
            <a:r>
              <a:rPr lang="en-US" dirty="0"/>
              <a:t>Cultural norms frequently impede women's education by reinforcing traditional gender roles, </a:t>
            </a:r>
            <a:r>
              <a:rPr lang="en-US" dirty="0" smtClean="0"/>
              <a:t>emphasizing </a:t>
            </a:r>
            <a:r>
              <a:rPr lang="en-US" dirty="0"/>
              <a:t>household responsibilities, and encouraging early marriage and motherhood. Religious and social attitudes may hinder females' access to a more comprehensive education, while safety concerns and limited mobility further limit options. Economic factors, such as </a:t>
            </a:r>
            <a:r>
              <a:rPr lang="en-US" dirty="0" smtClean="0"/>
              <a:t>prioritizing </a:t>
            </a:r>
            <a:r>
              <a:rPr lang="en-US" dirty="0"/>
              <a:t>males' education or fearing greater dowry payments for educated girls, also have an impact.</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219544" y="1522801"/>
            <a:ext cx="4687111" cy="4687111"/>
          </a:xfrm>
          <a:prstGeom prst="rect">
            <a:avLst/>
          </a:prstGeom>
        </p:spPr>
      </p:pic>
    </p:spTree>
    <p:extLst>
      <p:ext uri="{BB962C8B-B14F-4D97-AF65-F5344CB8AC3E}">
        <p14:creationId xmlns:p14="http://schemas.microsoft.com/office/powerpoint/2010/main" val="14894830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43803"/>
            <a:ext cx="10058400" cy="1450757"/>
          </a:xfrm>
        </p:spPr>
        <p:txBody>
          <a:bodyPr>
            <a:normAutofit fontScale="90000"/>
          </a:bodyPr>
          <a:lstStyle/>
          <a:p>
            <a:pPr algn="just"/>
            <a:r>
              <a:rPr lang="en-US" dirty="0"/>
              <a:t>Creating Safe and Inclusive Learning Environments:</a:t>
            </a:r>
            <a:br>
              <a:rPr lang="en-US" dirty="0"/>
            </a:br>
            <a:endParaRPr lang="en-US" dirty="0"/>
          </a:p>
        </p:txBody>
      </p:sp>
      <p:sp>
        <p:nvSpPr>
          <p:cNvPr id="3" name="Content Placeholder 2"/>
          <p:cNvSpPr>
            <a:spLocks noGrp="1"/>
          </p:cNvSpPr>
          <p:nvPr>
            <p:ph idx="1"/>
          </p:nvPr>
        </p:nvSpPr>
        <p:spPr>
          <a:xfrm>
            <a:off x="838200" y="1825625"/>
            <a:ext cx="5617464" cy="4351338"/>
          </a:xfrm>
        </p:spPr>
        <p:txBody>
          <a:bodyPr/>
          <a:lstStyle/>
          <a:p>
            <a:pPr algn="just"/>
            <a:r>
              <a:rPr lang="en-US" dirty="0"/>
              <a:t>Schools should be safe, inclusive environments that safeguard females from violence and discrimination. Strong harassment regulations, equitable opportunity, gender-sensitive education, and support networks for dealing with abuse are all critical components. </a:t>
            </a:r>
          </a:p>
          <a:p>
            <a:pPr algn="just"/>
            <a:endParaRPr lang="en-US" dirty="0"/>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6814868" y="1825625"/>
            <a:ext cx="5013337" cy="4839929"/>
          </a:xfrm>
          <a:prstGeom prst="rect">
            <a:avLst/>
          </a:prstGeom>
        </p:spPr>
      </p:pic>
    </p:spTree>
    <p:extLst>
      <p:ext uri="{BB962C8B-B14F-4D97-AF65-F5344CB8AC3E}">
        <p14:creationId xmlns:p14="http://schemas.microsoft.com/office/powerpoint/2010/main" val="36510465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a:xfrm>
            <a:off x="0" y="1690688"/>
            <a:ext cx="7683230" cy="4351338"/>
          </a:xfrm>
        </p:spPr>
        <p:txBody>
          <a:bodyPr/>
          <a:lstStyle/>
          <a:p>
            <a:pPr algn="just"/>
            <a:r>
              <a:rPr lang="en-US" dirty="0"/>
              <a:t>Schools can promote gender equality by encouraging females to take on leadership roles and study all courses, while also addressing impediments such as child marriage and providing appropriate facilities. These measures ensure that girls may learn in a safe atmosphere, allowing them to prosper and contributing to a more equal society.</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871298" y="1690688"/>
            <a:ext cx="3482502" cy="3482502"/>
          </a:xfrm>
          <a:prstGeom prst="rect">
            <a:avLst/>
          </a:prstGeom>
        </p:spPr>
      </p:pic>
    </p:spTree>
    <p:extLst>
      <p:ext uri="{BB962C8B-B14F-4D97-AF65-F5344CB8AC3E}">
        <p14:creationId xmlns:p14="http://schemas.microsoft.com/office/powerpoint/2010/main" val="2909404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28143"/>
            <a:ext cx="10058400" cy="1450757"/>
          </a:xfrm>
        </p:spPr>
        <p:txBody>
          <a:bodyPr/>
          <a:lstStyle/>
          <a:p>
            <a:pPr algn="just"/>
            <a:r>
              <a:rPr lang="en-US" dirty="0" smtClean="0"/>
              <a:t>Role of Government</a:t>
            </a:r>
            <a:br>
              <a:rPr lang="en-US" dirty="0" smtClean="0"/>
            </a:br>
            <a:endParaRPr lang="en-US" dirty="0"/>
          </a:p>
        </p:txBody>
      </p:sp>
      <p:sp>
        <p:nvSpPr>
          <p:cNvPr id="3" name="Content Placeholder 2"/>
          <p:cNvSpPr>
            <a:spLocks noGrp="1"/>
          </p:cNvSpPr>
          <p:nvPr>
            <p:ph idx="1"/>
          </p:nvPr>
        </p:nvSpPr>
        <p:spPr>
          <a:xfrm>
            <a:off x="838200" y="1825624"/>
            <a:ext cx="6677025" cy="4946111"/>
          </a:xfrm>
        </p:spPr>
        <p:txBody>
          <a:bodyPr/>
          <a:lstStyle/>
          <a:p>
            <a:pPr algn="just"/>
            <a:r>
              <a:rPr lang="en-US" b="1" dirty="0"/>
              <a:t>Education Policies: </a:t>
            </a:r>
            <a:endParaRPr lang="en-US" b="1" dirty="0" smtClean="0"/>
          </a:p>
          <a:p>
            <a:pPr marL="0" indent="0" algn="just">
              <a:buNone/>
            </a:pPr>
            <a:r>
              <a:rPr lang="en-US" dirty="0" smtClean="0"/>
              <a:t>Governments </a:t>
            </a:r>
            <a:r>
              <a:rPr lang="en-US" dirty="0"/>
              <a:t>are responsible for creating policies that ensure equal access to education for all, including girls and women. </a:t>
            </a:r>
            <a:endParaRPr lang="en-US" dirty="0" smtClean="0"/>
          </a:p>
          <a:p>
            <a:pPr algn="just"/>
            <a:r>
              <a:rPr lang="en-US" b="1" dirty="0"/>
              <a:t>Gender-Sensitive Curriculums: </a:t>
            </a:r>
            <a:endParaRPr lang="en-US" b="1" dirty="0" smtClean="0"/>
          </a:p>
          <a:p>
            <a:pPr marL="0" indent="0" algn="just">
              <a:buNone/>
            </a:pPr>
            <a:r>
              <a:rPr lang="en-US" dirty="0" smtClean="0"/>
              <a:t>Governments </a:t>
            </a:r>
            <a:r>
              <a:rPr lang="en-US" dirty="0"/>
              <a:t>can mandate gender-sensitive education that challenges stereotypes and promotes equality</a:t>
            </a:r>
            <a:r>
              <a:rPr lang="en-US" dirty="0" smtClean="0"/>
              <a:t>.</a:t>
            </a:r>
          </a:p>
        </p:txBody>
      </p:sp>
      <p:pic>
        <p:nvPicPr>
          <p:cNvPr id="4" name="Picture 3"/>
          <p:cNvPicPr>
            <a:picLocks noChangeAspect="1"/>
          </p:cNvPicPr>
          <p:nvPr/>
        </p:nvPicPr>
        <p:blipFill>
          <a:blip r:embed="rId2"/>
          <a:stretch>
            <a:fillRect/>
          </a:stretch>
        </p:blipFill>
        <p:spPr>
          <a:xfrm>
            <a:off x="7774305" y="1978900"/>
            <a:ext cx="3971925" cy="3971925"/>
          </a:xfrm>
          <a:prstGeom prst="rect">
            <a:avLst/>
          </a:prstGeom>
        </p:spPr>
      </p:pic>
    </p:spTree>
    <p:extLst>
      <p:ext uri="{BB962C8B-B14F-4D97-AF65-F5344CB8AC3E}">
        <p14:creationId xmlns:p14="http://schemas.microsoft.com/office/powerpoint/2010/main" val="2610666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a:xfrm>
            <a:off x="838200" y="1825624"/>
            <a:ext cx="10515600" cy="5032375"/>
          </a:xfrm>
        </p:spPr>
        <p:txBody>
          <a:bodyPr/>
          <a:lstStyle/>
          <a:p>
            <a:pPr algn="just"/>
            <a:r>
              <a:rPr lang="en-US" b="1" dirty="0"/>
              <a:t>Conditional Cash Transfers: </a:t>
            </a:r>
            <a:endParaRPr lang="en-US" b="1" dirty="0" smtClean="0"/>
          </a:p>
          <a:p>
            <a:pPr marL="0" indent="0" algn="just">
              <a:buNone/>
            </a:pPr>
            <a:r>
              <a:rPr lang="en-US" dirty="0" smtClean="0"/>
              <a:t>In </a:t>
            </a:r>
            <a:r>
              <a:rPr lang="en-US" dirty="0"/>
              <a:t>some countries, governments offer cash incentives to families for sending their daughters to school, which helps counter cultural norms that favor boys’ education</a:t>
            </a:r>
            <a:r>
              <a:rPr lang="en-US" dirty="0" smtClean="0"/>
              <a:t>.</a:t>
            </a:r>
          </a:p>
          <a:p>
            <a:pPr algn="just"/>
            <a:r>
              <a:rPr lang="en-US" b="1" dirty="0"/>
              <a:t>Safe and Inclusive Schools</a:t>
            </a:r>
            <a:r>
              <a:rPr lang="en-US" b="1" dirty="0" smtClean="0"/>
              <a:t>:</a:t>
            </a:r>
          </a:p>
          <a:p>
            <a:pPr marL="0" indent="0" algn="just">
              <a:buNone/>
            </a:pPr>
            <a:r>
              <a:rPr lang="en-US" dirty="0" smtClean="0"/>
              <a:t> </a:t>
            </a:r>
            <a:r>
              <a:rPr lang="en-US" dirty="0"/>
              <a:t>Governments are responsible for building and maintaining schools that are safe and accessible for girls. This includes providing separate restrooms for girls, ensuring safe transportation, and creating a harassment-free environment.</a:t>
            </a:r>
          </a:p>
        </p:txBody>
      </p:sp>
    </p:spTree>
    <p:extLst>
      <p:ext uri="{BB962C8B-B14F-4D97-AF65-F5344CB8AC3E}">
        <p14:creationId xmlns:p14="http://schemas.microsoft.com/office/powerpoint/2010/main" val="47256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pPr algn="just"/>
            <a:r>
              <a:rPr lang="en-US" b="1" dirty="0"/>
              <a:t>Laws Against Discrimination: </a:t>
            </a:r>
            <a:endParaRPr lang="en-US" b="1" dirty="0" smtClean="0"/>
          </a:p>
          <a:p>
            <a:pPr marL="0" indent="0" algn="just">
              <a:buNone/>
            </a:pPr>
            <a:r>
              <a:rPr lang="en-US" dirty="0" smtClean="0"/>
              <a:t>Governments </a:t>
            </a:r>
            <a:r>
              <a:rPr lang="en-US" dirty="0"/>
              <a:t>enact laws that protect girls’ rights to education and prevent gender-based violence in schools. This includes laws against sexual harassment, child marriage, and other practices that hinder girls’ education</a:t>
            </a:r>
            <a:r>
              <a:rPr lang="en-US" dirty="0" smtClean="0"/>
              <a:t>.</a:t>
            </a:r>
          </a:p>
          <a:p>
            <a:pPr algn="just"/>
            <a:r>
              <a:rPr lang="en-US" b="1" dirty="0"/>
              <a:t>Monitoring and Enforcement: </a:t>
            </a:r>
            <a:endParaRPr lang="en-US" b="1" dirty="0" smtClean="0"/>
          </a:p>
          <a:p>
            <a:pPr marL="0" indent="0" algn="just">
              <a:buNone/>
            </a:pPr>
            <a:r>
              <a:rPr lang="en-US" dirty="0" smtClean="0"/>
              <a:t>Governments </a:t>
            </a:r>
            <a:r>
              <a:rPr lang="en-US" dirty="0"/>
              <a:t>must also ensure that policies and laws are implemented effectively. This includes monitoring attendance, investigating cases of abuse or discrimination, and taking action against violators.</a:t>
            </a:r>
          </a:p>
        </p:txBody>
      </p:sp>
    </p:spTree>
    <p:extLst>
      <p:ext uri="{BB962C8B-B14F-4D97-AF65-F5344CB8AC3E}">
        <p14:creationId xmlns:p14="http://schemas.microsoft.com/office/powerpoint/2010/main" val="368545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Role of NGOs</a:t>
            </a:r>
            <a:endParaRPr lang="en-US" dirty="0"/>
          </a:p>
        </p:txBody>
      </p:sp>
      <p:sp>
        <p:nvSpPr>
          <p:cNvPr id="3" name="Content Placeholder 2"/>
          <p:cNvSpPr>
            <a:spLocks noGrp="1"/>
          </p:cNvSpPr>
          <p:nvPr>
            <p:ph idx="1"/>
          </p:nvPr>
        </p:nvSpPr>
        <p:spPr>
          <a:xfrm>
            <a:off x="138113" y="1690688"/>
            <a:ext cx="6762750" cy="5167312"/>
          </a:xfrm>
        </p:spPr>
        <p:txBody>
          <a:bodyPr>
            <a:normAutofit/>
          </a:bodyPr>
          <a:lstStyle/>
          <a:p>
            <a:pPr algn="just"/>
            <a:r>
              <a:rPr lang="en-US" b="1" dirty="0"/>
              <a:t>Campaigns for Girls' Education: </a:t>
            </a:r>
            <a:endParaRPr lang="en-US" b="1" dirty="0" smtClean="0"/>
          </a:p>
          <a:p>
            <a:pPr marL="0" indent="0" algn="just">
              <a:buNone/>
            </a:pPr>
            <a:r>
              <a:rPr lang="en-US" dirty="0" smtClean="0"/>
              <a:t>Many </a:t>
            </a:r>
            <a:r>
              <a:rPr lang="en-US" dirty="0"/>
              <a:t>NGOs run national or global campaigns advocating for girls' rights to education, focusing on areas where cultural and economic barriers are strong</a:t>
            </a:r>
            <a:r>
              <a:rPr lang="en-US" dirty="0" smtClean="0"/>
              <a:t>.</a:t>
            </a:r>
          </a:p>
          <a:p>
            <a:pPr algn="just"/>
            <a:r>
              <a:rPr lang="en-US" b="1" dirty="0"/>
              <a:t>Community Outreach: </a:t>
            </a:r>
            <a:endParaRPr lang="en-US" b="1" dirty="0" smtClean="0"/>
          </a:p>
          <a:p>
            <a:pPr marL="0" indent="0" algn="just">
              <a:buNone/>
            </a:pPr>
            <a:r>
              <a:rPr lang="en-US" dirty="0" smtClean="0"/>
              <a:t>NGOs </a:t>
            </a:r>
            <a:r>
              <a:rPr lang="en-US" dirty="0"/>
              <a:t>often work directly with communities to raise awareness about the importance of girls' education. They advocate for gender equality and help shift cultural norms that prioritize boys’ education over girls'.</a:t>
            </a:r>
          </a:p>
        </p:txBody>
      </p:sp>
      <p:pic>
        <p:nvPicPr>
          <p:cNvPr id="4" name="Picture 3"/>
          <p:cNvPicPr>
            <a:picLocks noChangeAspect="1"/>
          </p:cNvPicPr>
          <p:nvPr/>
        </p:nvPicPr>
        <p:blipFill>
          <a:blip r:embed="rId2"/>
          <a:stretch>
            <a:fillRect/>
          </a:stretch>
        </p:blipFill>
        <p:spPr>
          <a:xfrm>
            <a:off x="6900863" y="2185986"/>
            <a:ext cx="5219700" cy="3914775"/>
          </a:xfrm>
          <a:prstGeom prst="rect">
            <a:avLst/>
          </a:prstGeom>
        </p:spPr>
      </p:pic>
    </p:spTree>
    <p:extLst>
      <p:ext uri="{BB962C8B-B14F-4D97-AF65-F5344CB8AC3E}">
        <p14:creationId xmlns:p14="http://schemas.microsoft.com/office/powerpoint/2010/main" val="377978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0"/>
            <a:ext cx="10515600" cy="1325563"/>
          </a:xfrm>
        </p:spPr>
        <p:txBody>
          <a:bodyPr/>
          <a:lstStyle/>
          <a:p>
            <a:r>
              <a:rPr lang="en-US" dirty="0" smtClean="0"/>
              <a:t>Conti… </a:t>
            </a:r>
            <a:endParaRPr lang="en-US" dirty="0"/>
          </a:p>
        </p:txBody>
      </p:sp>
      <p:sp>
        <p:nvSpPr>
          <p:cNvPr id="3" name="Content Placeholder 2"/>
          <p:cNvSpPr>
            <a:spLocks noGrp="1"/>
          </p:cNvSpPr>
          <p:nvPr>
            <p:ph idx="1"/>
          </p:nvPr>
        </p:nvSpPr>
        <p:spPr>
          <a:xfrm>
            <a:off x="0" y="1204913"/>
            <a:ext cx="12192000" cy="5032376"/>
          </a:xfrm>
        </p:spPr>
        <p:txBody>
          <a:bodyPr>
            <a:normAutofit/>
          </a:bodyPr>
          <a:lstStyle/>
          <a:p>
            <a:pPr algn="just"/>
            <a:r>
              <a:rPr lang="en-US" b="1" dirty="0"/>
              <a:t>Schools and Learning Centers: </a:t>
            </a:r>
            <a:endParaRPr lang="en-US" b="1" dirty="0" smtClean="0"/>
          </a:p>
          <a:p>
            <a:pPr marL="0" indent="0" algn="just">
              <a:buNone/>
            </a:pPr>
            <a:r>
              <a:rPr lang="en-US" dirty="0" smtClean="0"/>
              <a:t>In </a:t>
            </a:r>
            <a:r>
              <a:rPr lang="en-US" dirty="0"/>
              <a:t>areas where government resources are limited, NGOs build and run schools, especially in rural or marginalized communities. </a:t>
            </a:r>
            <a:endParaRPr lang="en-US" dirty="0" smtClean="0"/>
          </a:p>
          <a:p>
            <a:pPr algn="just"/>
            <a:r>
              <a:rPr lang="en-US" b="1" dirty="0"/>
              <a:t>Training Programs: </a:t>
            </a:r>
            <a:endParaRPr lang="en-US" b="1" dirty="0" smtClean="0"/>
          </a:p>
          <a:p>
            <a:pPr marL="0" indent="0" algn="just">
              <a:buNone/>
            </a:pPr>
            <a:r>
              <a:rPr lang="en-US" dirty="0" smtClean="0"/>
              <a:t>NGOs </a:t>
            </a:r>
            <a:r>
              <a:rPr lang="en-US" dirty="0"/>
              <a:t>frequently offer vocational training programs for women and girls, enabling them to gain skills </a:t>
            </a:r>
            <a:r>
              <a:rPr lang="en-US" dirty="0" smtClean="0"/>
              <a:t>that increase </a:t>
            </a:r>
            <a:r>
              <a:rPr lang="en-US" dirty="0"/>
              <a:t>their employability and economic independence</a:t>
            </a:r>
            <a:r>
              <a:rPr lang="en-US" dirty="0" smtClean="0"/>
              <a:t>.</a:t>
            </a:r>
          </a:p>
        </p:txBody>
      </p:sp>
      <p:pic>
        <p:nvPicPr>
          <p:cNvPr id="4" name="Picture 3"/>
          <p:cNvPicPr>
            <a:picLocks noChangeAspect="1"/>
          </p:cNvPicPr>
          <p:nvPr/>
        </p:nvPicPr>
        <p:blipFill>
          <a:blip r:embed="rId2"/>
          <a:stretch>
            <a:fillRect/>
          </a:stretch>
        </p:blipFill>
        <p:spPr>
          <a:xfrm>
            <a:off x="3493697" y="4037412"/>
            <a:ext cx="4572791" cy="2691192"/>
          </a:xfrm>
          <a:prstGeom prst="rect">
            <a:avLst/>
          </a:prstGeom>
        </p:spPr>
      </p:pic>
    </p:spTree>
    <p:extLst>
      <p:ext uri="{BB962C8B-B14F-4D97-AF65-F5344CB8AC3E}">
        <p14:creationId xmlns:p14="http://schemas.microsoft.com/office/powerpoint/2010/main" val="1996913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a:xfrm>
            <a:off x="838200" y="1825625"/>
            <a:ext cx="10515600" cy="4971990"/>
          </a:xfrm>
        </p:spPr>
        <p:txBody>
          <a:bodyPr/>
          <a:lstStyle/>
          <a:p>
            <a:pPr algn="just"/>
            <a:r>
              <a:rPr lang="en-US" b="1" dirty="0"/>
              <a:t>Support for Families: </a:t>
            </a:r>
            <a:endParaRPr lang="en-US" b="1" dirty="0" smtClean="0"/>
          </a:p>
          <a:p>
            <a:pPr marL="0" indent="0" algn="just">
              <a:buNone/>
            </a:pPr>
            <a:r>
              <a:rPr lang="en-US" dirty="0" smtClean="0"/>
              <a:t>NGOs </a:t>
            </a:r>
            <a:r>
              <a:rPr lang="en-US" dirty="0"/>
              <a:t>may also provide financial support to families, such as stipends or livelihood programs, to reduce the economic pressure that often prevents girls from attending school</a:t>
            </a:r>
            <a:r>
              <a:rPr lang="en-US" dirty="0" smtClean="0"/>
              <a:t>.</a:t>
            </a:r>
          </a:p>
          <a:p>
            <a:pPr algn="just"/>
            <a:r>
              <a:rPr lang="en-US" b="1" dirty="0"/>
              <a:t>Scholarships and Grants: </a:t>
            </a:r>
            <a:endParaRPr lang="en-US" b="1" dirty="0" smtClean="0"/>
          </a:p>
          <a:p>
            <a:pPr marL="0" indent="0" algn="just">
              <a:buNone/>
            </a:pPr>
            <a:r>
              <a:rPr lang="en-US" dirty="0" smtClean="0"/>
              <a:t>NGOs </a:t>
            </a:r>
            <a:r>
              <a:rPr lang="en-US" dirty="0"/>
              <a:t>offer scholarships and grants to girls who face financial barriers to education. These programs help cover tuition fees, books, and other expenses, making education more accessible.</a:t>
            </a:r>
          </a:p>
        </p:txBody>
      </p:sp>
    </p:spTree>
    <p:extLst>
      <p:ext uri="{BB962C8B-B14F-4D97-AF65-F5344CB8AC3E}">
        <p14:creationId xmlns:p14="http://schemas.microsoft.com/office/powerpoint/2010/main" val="1891110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 </a:t>
            </a:r>
            <a:endParaRPr lang="en-US" dirty="0"/>
          </a:p>
        </p:txBody>
      </p:sp>
      <p:sp>
        <p:nvSpPr>
          <p:cNvPr id="3" name="Content Placeholder 2"/>
          <p:cNvSpPr>
            <a:spLocks noGrp="1"/>
          </p:cNvSpPr>
          <p:nvPr>
            <p:ph idx="1"/>
          </p:nvPr>
        </p:nvSpPr>
        <p:spPr>
          <a:xfrm>
            <a:off x="838200" y="1825624"/>
            <a:ext cx="10515600" cy="5032375"/>
          </a:xfrm>
        </p:spPr>
        <p:txBody>
          <a:bodyPr/>
          <a:lstStyle/>
          <a:p>
            <a:pPr algn="just"/>
            <a:r>
              <a:rPr lang="en-US" b="1" dirty="0"/>
              <a:t>Counseling and Support Services: </a:t>
            </a:r>
            <a:endParaRPr lang="en-US" b="1" dirty="0" smtClean="0"/>
          </a:p>
          <a:p>
            <a:pPr marL="0" indent="0" algn="just">
              <a:buNone/>
            </a:pPr>
            <a:r>
              <a:rPr lang="en-US" dirty="0" smtClean="0"/>
              <a:t>NGOs </a:t>
            </a:r>
            <a:r>
              <a:rPr lang="en-US" dirty="0"/>
              <a:t>often provide psychosocial support and counseling to girls who have faced violence or discrimination, helping them stay in school and </a:t>
            </a:r>
            <a:r>
              <a:rPr lang="en-US" dirty="0" smtClean="0"/>
              <a:t>succeed </a:t>
            </a:r>
            <a:r>
              <a:rPr lang="en-US" dirty="0"/>
              <a:t>academically</a:t>
            </a:r>
            <a:r>
              <a:rPr lang="en-US" dirty="0" smtClean="0"/>
              <a:t>.</a:t>
            </a:r>
          </a:p>
          <a:p>
            <a:pPr algn="just"/>
            <a:r>
              <a:rPr lang="en-US" b="1" dirty="0"/>
              <a:t>Partnering with Governments: </a:t>
            </a:r>
            <a:endParaRPr lang="en-US" b="1" dirty="0" smtClean="0"/>
          </a:p>
          <a:p>
            <a:pPr marL="0" indent="0" algn="just">
              <a:buNone/>
            </a:pPr>
            <a:r>
              <a:rPr lang="en-US" dirty="0" smtClean="0"/>
              <a:t>NGOs </a:t>
            </a:r>
            <a:r>
              <a:rPr lang="en-US" dirty="0"/>
              <a:t>often collaborate with governments to influence education policies and ensure that they are inclusive of girls’ needs. They also help monitor the implementation of these policies.</a:t>
            </a:r>
          </a:p>
        </p:txBody>
      </p:sp>
    </p:spTree>
    <p:extLst>
      <p:ext uri="{BB962C8B-B14F-4D97-AF65-F5344CB8AC3E}">
        <p14:creationId xmlns:p14="http://schemas.microsoft.com/office/powerpoint/2010/main" val="2528537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631" y="2710625"/>
            <a:ext cx="10058400" cy="1450757"/>
          </a:xfrm>
        </p:spPr>
        <p:txBody>
          <a:bodyPr/>
          <a:lstStyle/>
          <a:p>
            <a:pPr algn="ctr"/>
            <a:r>
              <a:rPr lang="en-US" dirty="0"/>
              <a:t>The Impact of Literacy Programs for Women and Girls</a:t>
            </a:r>
          </a:p>
        </p:txBody>
      </p:sp>
    </p:spTree>
    <p:extLst>
      <p:ext uri="{BB962C8B-B14F-4D97-AF65-F5344CB8AC3E}">
        <p14:creationId xmlns:p14="http://schemas.microsoft.com/office/powerpoint/2010/main" val="1524528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17924"/>
            <a:ext cx="10058400" cy="1450757"/>
          </a:xfrm>
        </p:spPr>
        <p:txBody>
          <a:bodyPr/>
          <a:lstStyle/>
          <a:p>
            <a:pPr algn="just"/>
            <a:r>
              <a:rPr lang="en-US" dirty="0"/>
              <a:t>Improving Literacy Rates:</a:t>
            </a:r>
            <a:br>
              <a:rPr lang="en-US" dirty="0"/>
            </a:br>
            <a:endParaRPr lang="en-US" dirty="0"/>
          </a:p>
        </p:txBody>
      </p:sp>
      <p:sp>
        <p:nvSpPr>
          <p:cNvPr id="3" name="Content Placeholder 2"/>
          <p:cNvSpPr>
            <a:spLocks noGrp="1"/>
          </p:cNvSpPr>
          <p:nvPr>
            <p:ph idx="1"/>
          </p:nvPr>
        </p:nvSpPr>
        <p:spPr/>
        <p:txBody>
          <a:bodyPr/>
          <a:lstStyle/>
          <a:p>
            <a:pPr algn="just"/>
            <a:r>
              <a:rPr lang="en-US" dirty="0" smtClean="0"/>
              <a:t>Literacy </a:t>
            </a:r>
            <a:r>
              <a:rPr lang="en-US" dirty="0"/>
              <a:t>programs help bridge the gender gap in education, especially in rural and underserved communities.</a:t>
            </a:r>
          </a:p>
        </p:txBody>
      </p:sp>
      <p:pic>
        <p:nvPicPr>
          <p:cNvPr id="4" name="Picture 3"/>
          <p:cNvPicPr>
            <a:picLocks noChangeAspect="1"/>
          </p:cNvPicPr>
          <p:nvPr/>
        </p:nvPicPr>
        <p:blipFill>
          <a:blip r:embed="rId2"/>
          <a:stretch>
            <a:fillRect/>
          </a:stretch>
        </p:blipFill>
        <p:spPr>
          <a:xfrm>
            <a:off x="7667016" y="2812915"/>
            <a:ext cx="4045085" cy="4045085"/>
          </a:xfrm>
          <a:prstGeom prst="rect">
            <a:avLst/>
          </a:prstGeom>
        </p:spPr>
      </p:pic>
    </p:spTree>
    <p:extLst>
      <p:ext uri="{BB962C8B-B14F-4D97-AF65-F5344CB8AC3E}">
        <p14:creationId xmlns:p14="http://schemas.microsoft.com/office/powerpoint/2010/main" val="16880213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dirty="0"/>
              <a:t>Creating Economic Opportunities: </a:t>
            </a:r>
          </a:p>
        </p:txBody>
      </p:sp>
      <p:sp>
        <p:nvSpPr>
          <p:cNvPr id="3" name="Content Placeholder 2"/>
          <p:cNvSpPr>
            <a:spLocks noGrp="1"/>
          </p:cNvSpPr>
          <p:nvPr>
            <p:ph idx="1"/>
          </p:nvPr>
        </p:nvSpPr>
        <p:spPr/>
        <p:txBody>
          <a:bodyPr/>
          <a:lstStyle/>
          <a:p>
            <a:pPr algn="just"/>
            <a:r>
              <a:rPr lang="en-US" dirty="0" smtClean="0"/>
              <a:t>Literate </a:t>
            </a:r>
            <a:r>
              <a:rPr lang="en-US" dirty="0"/>
              <a:t>women have better chances of gaining employment and engaging in entrepreneurship.</a:t>
            </a:r>
          </a:p>
        </p:txBody>
      </p:sp>
      <p:pic>
        <p:nvPicPr>
          <p:cNvPr id="4" name="Picture 3"/>
          <p:cNvPicPr>
            <a:picLocks noChangeAspect="1"/>
          </p:cNvPicPr>
          <p:nvPr/>
        </p:nvPicPr>
        <p:blipFill>
          <a:blip r:embed="rId2"/>
          <a:stretch>
            <a:fillRect/>
          </a:stretch>
        </p:blipFill>
        <p:spPr>
          <a:xfrm>
            <a:off x="7596188" y="2762251"/>
            <a:ext cx="3757612" cy="3757612"/>
          </a:xfrm>
          <a:prstGeom prst="rect">
            <a:avLst/>
          </a:prstGeom>
        </p:spPr>
      </p:pic>
    </p:spTree>
    <p:extLst>
      <p:ext uri="{BB962C8B-B14F-4D97-AF65-F5344CB8AC3E}">
        <p14:creationId xmlns:p14="http://schemas.microsoft.com/office/powerpoint/2010/main" val="2970828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16332"/>
            <a:ext cx="10058400" cy="1450757"/>
          </a:xfrm>
        </p:spPr>
        <p:txBody>
          <a:bodyPr/>
          <a:lstStyle/>
          <a:p>
            <a:pPr algn="just"/>
            <a:r>
              <a:rPr lang="en-US" dirty="0"/>
              <a:t>Encouraging Lifelong Learning:</a:t>
            </a:r>
            <a:br>
              <a:rPr lang="en-US" dirty="0"/>
            </a:br>
            <a:endParaRPr lang="en-US" dirty="0"/>
          </a:p>
        </p:txBody>
      </p:sp>
      <p:sp>
        <p:nvSpPr>
          <p:cNvPr id="3" name="Content Placeholder 2"/>
          <p:cNvSpPr>
            <a:spLocks noGrp="1"/>
          </p:cNvSpPr>
          <p:nvPr>
            <p:ph idx="1"/>
          </p:nvPr>
        </p:nvSpPr>
        <p:spPr/>
        <p:txBody>
          <a:bodyPr anchor="ctr"/>
          <a:lstStyle/>
          <a:p>
            <a:pPr algn="just"/>
            <a:r>
              <a:rPr lang="en-US" dirty="0"/>
              <a:t>Women who are literate are more likely to keep learning, support their children's education, and participate in community activities.</a:t>
            </a:r>
          </a:p>
          <a:p>
            <a:pPr algn="just"/>
            <a:endParaRPr lang="en-US" dirty="0"/>
          </a:p>
          <a:p>
            <a:pPr algn="just"/>
            <a:endParaRPr lang="en-US" dirty="0"/>
          </a:p>
        </p:txBody>
      </p:sp>
    </p:spTree>
    <p:extLst>
      <p:ext uri="{BB962C8B-B14F-4D97-AF65-F5344CB8AC3E}">
        <p14:creationId xmlns:p14="http://schemas.microsoft.com/office/powerpoint/2010/main" val="2731581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136" y="2503592"/>
            <a:ext cx="10058400" cy="1450757"/>
          </a:xfrm>
        </p:spPr>
        <p:txBody>
          <a:bodyPr/>
          <a:lstStyle/>
          <a:p>
            <a:pPr algn="ctr"/>
            <a:r>
              <a:rPr lang="en-US" dirty="0"/>
              <a:t>Promoting STEM Education for Girls</a:t>
            </a:r>
          </a:p>
        </p:txBody>
      </p:sp>
    </p:spTree>
    <p:extLst>
      <p:ext uri="{BB962C8B-B14F-4D97-AF65-F5344CB8AC3E}">
        <p14:creationId xmlns:p14="http://schemas.microsoft.com/office/powerpoint/2010/main" val="24543432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07705"/>
            <a:ext cx="10058400" cy="1450757"/>
          </a:xfrm>
        </p:spPr>
        <p:txBody>
          <a:bodyPr/>
          <a:lstStyle/>
          <a:p>
            <a:pPr algn="just"/>
            <a:r>
              <a:rPr lang="en-US" dirty="0"/>
              <a:t>Why STEM Education Matters:</a:t>
            </a:r>
            <a:br>
              <a:rPr lang="en-US" dirty="0"/>
            </a:br>
            <a:endParaRPr lang="en-US" dirty="0"/>
          </a:p>
        </p:txBody>
      </p:sp>
      <p:sp>
        <p:nvSpPr>
          <p:cNvPr id="3" name="Content Placeholder 2"/>
          <p:cNvSpPr>
            <a:spLocks noGrp="1"/>
          </p:cNvSpPr>
          <p:nvPr>
            <p:ph idx="1"/>
          </p:nvPr>
        </p:nvSpPr>
        <p:spPr>
          <a:xfrm>
            <a:off x="838200" y="1825624"/>
            <a:ext cx="10515600" cy="5032375"/>
          </a:xfrm>
        </p:spPr>
        <p:txBody>
          <a:bodyPr/>
          <a:lstStyle/>
          <a:p>
            <a:pPr algn="just"/>
            <a:r>
              <a:rPr lang="en-US" b="1" dirty="0"/>
              <a:t>Access to High-Demand </a:t>
            </a:r>
            <a:r>
              <a:rPr lang="en-US" b="1" dirty="0" smtClean="0"/>
              <a:t>Careers:</a:t>
            </a:r>
          </a:p>
          <a:p>
            <a:pPr marL="0" indent="0" algn="just">
              <a:buNone/>
            </a:pPr>
            <a:r>
              <a:rPr lang="en-US" dirty="0" smtClean="0"/>
              <a:t>STEM </a:t>
            </a:r>
            <a:r>
              <a:rPr lang="en-US" dirty="0"/>
              <a:t>fields are among the fastest-growing and highest-paying sectors. Encouraging women to enter these fields ensures they have access to stable, lucrative careers in areas like technology, engineering, and healthcare</a:t>
            </a:r>
            <a:r>
              <a:rPr lang="en-US" dirty="0" smtClean="0"/>
              <a:t>.</a:t>
            </a:r>
          </a:p>
          <a:p>
            <a:pPr algn="just"/>
            <a:r>
              <a:rPr lang="en-US" b="1" dirty="0"/>
              <a:t>Bridging the Gender </a:t>
            </a:r>
            <a:r>
              <a:rPr lang="en-US" b="1" dirty="0" smtClean="0"/>
              <a:t>Gap:</a:t>
            </a:r>
          </a:p>
          <a:p>
            <a:pPr marL="0" indent="0" algn="just">
              <a:buNone/>
            </a:pPr>
            <a:r>
              <a:rPr lang="en-US" dirty="0" smtClean="0"/>
              <a:t>Women </a:t>
            </a:r>
            <a:r>
              <a:rPr lang="en-US" dirty="0"/>
              <a:t>remain underrepresented in STEM fields, and encouraging their participation helps bridge the gender gap. </a:t>
            </a:r>
          </a:p>
        </p:txBody>
      </p:sp>
    </p:spTree>
    <p:extLst>
      <p:ext uri="{BB962C8B-B14F-4D97-AF65-F5344CB8AC3E}">
        <p14:creationId xmlns:p14="http://schemas.microsoft.com/office/powerpoint/2010/main" val="19678450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pPr algn="just"/>
            <a:r>
              <a:rPr lang="en-US" b="1" dirty="0"/>
              <a:t>Empowering Women </a:t>
            </a:r>
            <a:r>
              <a:rPr lang="en-US" b="1" dirty="0" smtClean="0"/>
              <a:t>Economically:</a:t>
            </a:r>
          </a:p>
          <a:p>
            <a:pPr marL="0" indent="0" algn="just">
              <a:buNone/>
            </a:pPr>
            <a:r>
              <a:rPr lang="en-US" dirty="0" smtClean="0"/>
              <a:t>STEM </a:t>
            </a:r>
            <a:r>
              <a:rPr lang="en-US" dirty="0"/>
              <a:t>careers often provide financial independence and opportunities for leadership roles. By pursuing STEM education, women can break traditional economic barriers and achieve greater financial security</a:t>
            </a:r>
            <a:r>
              <a:rPr lang="en-US" dirty="0" smtClean="0"/>
              <a:t>.</a:t>
            </a:r>
          </a:p>
          <a:p>
            <a:pPr algn="just"/>
            <a:r>
              <a:rPr lang="en-US" b="1" dirty="0"/>
              <a:t>Boosting </a:t>
            </a:r>
            <a:r>
              <a:rPr lang="en-US" b="1" dirty="0" smtClean="0"/>
              <a:t>Innovation:</a:t>
            </a:r>
          </a:p>
          <a:p>
            <a:pPr marL="0" indent="0" algn="just">
              <a:buNone/>
            </a:pPr>
            <a:r>
              <a:rPr lang="en-US" dirty="0" smtClean="0"/>
              <a:t>Diverse </a:t>
            </a:r>
            <a:r>
              <a:rPr lang="en-US" dirty="0"/>
              <a:t>perspectives lead to more creative and innovative solutions. Women bring unique viewpoints that are essential in solving complex global problems in science, technology, and engineering.</a:t>
            </a:r>
          </a:p>
        </p:txBody>
      </p:sp>
    </p:spTree>
    <p:extLst>
      <p:ext uri="{BB962C8B-B14F-4D97-AF65-F5344CB8AC3E}">
        <p14:creationId xmlns:p14="http://schemas.microsoft.com/office/powerpoint/2010/main" val="18183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a:xfrm>
            <a:off x="838200" y="1825624"/>
            <a:ext cx="10515600" cy="4856529"/>
          </a:xfrm>
        </p:spPr>
        <p:txBody>
          <a:bodyPr>
            <a:normAutofit/>
          </a:bodyPr>
          <a:lstStyle/>
          <a:p>
            <a:pPr algn="just"/>
            <a:r>
              <a:rPr lang="en-US" b="1" dirty="0"/>
              <a:t>Promoting Problem-Solving and Critical </a:t>
            </a:r>
            <a:r>
              <a:rPr lang="en-US" b="1" dirty="0" smtClean="0"/>
              <a:t>Thinking:</a:t>
            </a:r>
          </a:p>
          <a:p>
            <a:pPr marL="0" indent="0" algn="just">
              <a:buNone/>
            </a:pPr>
            <a:r>
              <a:rPr lang="en-US" dirty="0" smtClean="0"/>
              <a:t>STEM </a:t>
            </a:r>
            <a:r>
              <a:rPr lang="en-US" dirty="0"/>
              <a:t>education fosters analytical thinking, creativity, and problem-solving skills. These skills are critical not only in professional careers but also in everyday life, helping women navigate challenges with confidence and insight</a:t>
            </a:r>
            <a:r>
              <a:rPr lang="en-US" dirty="0" smtClean="0"/>
              <a:t>.</a:t>
            </a:r>
          </a:p>
          <a:p>
            <a:pPr algn="just"/>
            <a:r>
              <a:rPr lang="en-US" b="1" dirty="0"/>
              <a:t>Inspiring Future </a:t>
            </a:r>
            <a:r>
              <a:rPr lang="en-US" b="1" dirty="0" smtClean="0"/>
              <a:t>Generations:</a:t>
            </a:r>
          </a:p>
          <a:p>
            <a:pPr marL="0" indent="0" algn="just">
              <a:buNone/>
            </a:pPr>
            <a:r>
              <a:rPr lang="en-US" dirty="0" smtClean="0"/>
              <a:t>When </a:t>
            </a:r>
            <a:r>
              <a:rPr lang="en-US" dirty="0"/>
              <a:t>girls see women thriving in STEM roles, they are more likely to pursue these fields themselves. Women role models in STEM can inspire younger generations, breaking down stereotypes and creating a positive cycle of representation and encouragement.</a:t>
            </a:r>
          </a:p>
        </p:txBody>
      </p:sp>
    </p:spTree>
    <p:extLst>
      <p:ext uri="{BB962C8B-B14F-4D97-AF65-F5344CB8AC3E}">
        <p14:creationId xmlns:p14="http://schemas.microsoft.com/office/powerpoint/2010/main" val="3323067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16331"/>
            <a:ext cx="10058400" cy="1450757"/>
          </a:xfrm>
        </p:spPr>
        <p:txBody>
          <a:bodyPr/>
          <a:lstStyle/>
          <a:p>
            <a:r>
              <a:rPr lang="en-US" dirty="0"/>
              <a:t>Challenges Faced by Girls in STEM:</a:t>
            </a:r>
            <a:br>
              <a:rPr lang="en-US" dirty="0"/>
            </a:b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v"/>
            </a:pPr>
            <a:r>
              <a:rPr lang="en-US" dirty="0" smtClean="0"/>
              <a:t>Stereotypes </a:t>
            </a:r>
            <a:r>
              <a:rPr lang="en-US" dirty="0"/>
              <a:t>and </a:t>
            </a:r>
            <a:r>
              <a:rPr lang="en-US" dirty="0" smtClean="0"/>
              <a:t>Bias</a:t>
            </a:r>
          </a:p>
          <a:p>
            <a:pPr algn="just">
              <a:buFont typeface="Wingdings" panose="05000000000000000000" pitchFamily="2" charset="2"/>
              <a:buChar char="v"/>
            </a:pPr>
            <a:r>
              <a:rPr lang="en-US" dirty="0" smtClean="0"/>
              <a:t>Lack </a:t>
            </a:r>
            <a:r>
              <a:rPr lang="en-US" dirty="0"/>
              <a:t>of Role </a:t>
            </a:r>
            <a:r>
              <a:rPr lang="en-US" dirty="0" smtClean="0"/>
              <a:t>Models</a:t>
            </a:r>
          </a:p>
          <a:p>
            <a:pPr algn="just">
              <a:buFont typeface="Wingdings" panose="05000000000000000000" pitchFamily="2" charset="2"/>
              <a:buChar char="v"/>
            </a:pPr>
            <a:r>
              <a:rPr lang="en-US" dirty="0" smtClean="0"/>
              <a:t>Insufficient Resources</a:t>
            </a:r>
          </a:p>
          <a:p>
            <a:pPr algn="just">
              <a:buFont typeface="Wingdings" panose="05000000000000000000" pitchFamily="2" charset="2"/>
              <a:buChar char="v"/>
            </a:pPr>
            <a:r>
              <a:rPr lang="en-US" dirty="0" smtClean="0"/>
              <a:t>Gender Pay Gap</a:t>
            </a:r>
          </a:p>
          <a:p>
            <a:pPr algn="just">
              <a:buFont typeface="Wingdings" panose="05000000000000000000" pitchFamily="2" charset="2"/>
              <a:buChar char="v"/>
            </a:pPr>
            <a:r>
              <a:rPr lang="en-US" dirty="0" smtClean="0"/>
              <a:t>Lack of Mentorship Opportunities</a:t>
            </a:r>
          </a:p>
          <a:p>
            <a:pPr algn="just">
              <a:buFont typeface="Wingdings" panose="05000000000000000000" pitchFamily="2" charset="2"/>
              <a:buChar char="v"/>
            </a:pPr>
            <a:r>
              <a:rPr lang="en-US" dirty="0" smtClean="0"/>
              <a:t>Isolation in Workplace</a:t>
            </a:r>
          </a:p>
          <a:p>
            <a:pPr algn="just">
              <a:buFont typeface="Wingdings" panose="05000000000000000000" pitchFamily="2" charset="2"/>
              <a:buChar char="v"/>
            </a:pPr>
            <a:endParaRPr lang="en-US" dirty="0"/>
          </a:p>
        </p:txBody>
      </p:sp>
      <p:pic>
        <p:nvPicPr>
          <p:cNvPr id="4" name="Picture 3"/>
          <p:cNvPicPr>
            <a:picLocks noChangeAspect="1"/>
          </p:cNvPicPr>
          <p:nvPr/>
        </p:nvPicPr>
        <p:blipFill>
          <a:blip r:embed="rId2"/>
          <a:stretch>
            <a:fillRect/>
          </a:stretch>
        </p:blipFill>
        <p:spPr>
          <a:xfrm>
            <a:off x="7141029" y="2170113"/>
            <a:ext cx="4876799" cy="3662362"/>
          </a:xfrm>
          <a:prstGeom prst="rect">
            <a:avLst/>
          </a:prstGeom>
        </p:spPr>
      </p:pic>
    </p:spTree>
    <p:extLst>
      <p:ext uri="{BB962C8B-B14F-4D97-AF65-F5344CB8AC3E}">
        <p14:creationId xmlns:p14="http://schemas.microsoft.com/office/powerpoint/2010/main" val="41661282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328" y="2957569"/>
            <a:ext cx="10058400" cy="1450757"/>
          </a:xfrm>
        </p:spPr>
        <p:txBody>
          <a:bodyPr>
            <a:normAutofit fontScale="90000"/>
          </a:bodyPr>
          <a:lstStyle/>
          <a:p>
            <a:pPr algn="just"/>
            <a:r>
              <a:rPr lang="en-US" dirty="0"/>
              <a:t>Successful Initiatives to Promote Girls in STEM:</a:t>
            </a:r>
            <a:br>
              <a:rPr lang="en-US" dirty="0"/>
            </a:br>
            <a:endParaRPr lang="en-US" dirty="0"/>
          </a:p>
        </p:txBody>
      </p:sp>
    </p:spTree>
    <p:extLst>
      <p:ext uri="{BB962C8B-B14F-4D97-AF65-F5344CB8AC3E}">
        <p14:creationId xmlns:p14="http://schemas.microsoft.com/office/powerpoint/2010/main" val="40682924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72756"/>
          </a:xfrm>
        </p:spPr>
        <p:txBody>
          <a:bodyPr>
            <a:normAutofit fontScale="90000"/>
          </a:bodyPr>
          <a:lstStyle/>
          <a:p>
            <a:r>
              <a:rPr lang="en-US" dirty="0"/>
              <a:t>Girls Who Code (USA)</a:t>
            </a:r>
            <a:br>
              <a:rPr lang="en-US" dirty="0"/>
            </a:br>
            <a:endParaRPr lang="en-US" dirty="0"/>
          </a:p>
        </p:txBody>
      </p:sp>
      <p:sp>
        <p:nvSpPr>
          <p:cNvPr id="3" name="Content Placeholder 2"/>
          <p:cNvSpPr>
            <a:spLocks noGrp="1"/>
          </p:cNvSpPr>
          <p:nvPr>
            <p:ph idx="1"/>
          </p:nvPr>
        </p:nvSpPr>
        <p:spPr>
          <a:xfrm>
            <a:off x="0" y="1256044"/>
            <a:ext cx="12192000" cy="5601956"/>
          </a:xfrm>
        </p:spPr>
        <p:txBody>
          <a:bodyPr>
            <a:normAutofit/>
          </a:bodyPr>
          <a:lstStyle/>
          <a:p>
            <a:pPr algn="just"/>
            <a:r>
              <a:rPr lang="en-US" dirty="0" smtClean="0"/>
              <a:t>This </a:t>
            </a:r>
            <a:r>
              <a:rPr lang="en-US" dirty="0"/>
              <a:t>nonprofit organization offers coding clubs, summer immersion programs, and college-level programs to help girls from diverse backgrounds learn to code. Girls Who Code not only teaches technical skills but also builds a supportive community of female programmers</a:t>
            </a:r>
            <a:r>
              <a:rPr lang="en-US" dirty="0" smtClean="0"/>
              <a:t>.</a:t>
            </a:r>
          </a:p>
          <a:p>
            <a:pPr algn="just"/>
            <a:r>
              <a:rPr lang="en-US" dirty="0" smtClean="0"/>
              <a:t>The </a:t>
            </a:r>
            <a:r>
              <a:rPr lang="en-US" dirty="0"/>
              <a:t>organization has reached over 500,000 girls across the U.S., and alumnae are majoring in computer science at 15 times the national average.</a:t>
            </a:r>
          </a:p>
        </p:txBody>
      </p:sp>
      <p:pic>
        <p:nvPicPr>
          <p:cNvPr id="4" name="Picture 3"/>
          <p:cNvPicPr>
            <a:picLocks noChangeAspect="1"/>
          </p:cNvPicPr>
          <p:nvPr/>
        </p:nvPicPr>
        <p:blipFill>
          <a:blip r:embed="rId2"/>
          <a:stretch>
            <a:fillRect/>
          </a:stretch>
        </p:blipFill>
        <p:spPr>
          <a:xfrm>
            <a:off x="3532773" y="4057022"/>
            <a:ext cx="5126453" cy="2691388"/>
          </a:xfrm>
          <a:prstGeom prst="rect">
            <a:avLst/>
          </a:prstGeom>
        </p:spPr>
      </p:pic>
    </p:spTree>
    <p:extLst>
      <p:ext uri="{BB962C8B-B14F-4D97-AF65-F5344CB8AC3E}">
        <p14:creationId xmlns:p14="http://schemas.microsoft.com/office/powerpoint/2010/main" val="3150232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TechGirls (Global)</a:t>
            </a:r>
            <a:br>
              <a:rPr lang="en-US" dirty="0"/>
            </a:br>
            <a:endParaRPr lang="en-US" dirty="0"/>
          </a:p>
        </p:txBody>
      </p:sp>
      <p:sp>
        <p:nvSpPr>
          <p:cNvPr id="3" name="Content Placeholder 2"/>
          <p:cNvSpPr>
            <a:spLocks noGrp="1"/>
          </p:cNvSpPr>
          <p:nvPr>
            <p:ph idx="1"/>
          </p:nvPr>
        </p:nvSpPr>
        <p:spPr>
          <a:xfrm>
            <a:off x="0" y="1155560"/>
            <a:ext cx="12192000" cy="5021403"/>
          </a:xfrm>
        </p:spPr>
        <p:txBody>
          <a:bodyPr/>
          <a:lstStyle/>
          <a:p>
            <a:pPr algn="just"/>
            <a:r>
              <a:rPr lang="en-US" dirty="0" smtClean="0"/>
              <a:t>A </a:t>
            </a:r>
            <a:r>
              <a:rPr lang="en-US" dirty="0"/>
              <a:t>U.S. State Department initiative that provides a three-week summer exchange program in the U.S. for high school girls. The program focuses on technology, leadership, and cultural exchange, with the aim of fostering interest in STEM and building global connections</a:t>
            </a:r>
            <a:r>
              <a:rPr lang="en-US" dirty="0" smtClean="0"/>
              <a:t>.</a:t>
            </a:r>
          </a:p>
          <a:p>
            <a:pPr algn="just"/>
            <a:r>
              <a:rPr lang="en-US" dirty="0" smtClean="0"/>
              <a:t>TechGirls </a:t>
            </a:r>
            <a:r>
              <a:rPr lang="en-US" dirty="0"/>
              <a:t>has influenced over 300 alumnae from 35 countries, many of whom have gone on to further studies or careers in STEM fields.</a:t>
            </a:r>
          </a:p>
        </p:txBody>
      </p:sp>
      <p:pic>
        <p:nvPicPr>
          <p:cNvPr id="4" name="Picture 3"/>
          <p:cNvPicPr>
            <a:picLocks noChangeAspect="1"/>
          </p:cNvPicPr>
          <p:nvPr/>
        </p:nvPicPr>
        <p:blipFill>
          <a:blip r:embed="rId2"/>
          <a:stretch>
            <a:fillRect/>
          </a:stretch>
        </p:blipFill>
        <p:spPr>
          <a:xfrm>
            <a:off x="2054678" y="4019570"/>
            <a:ext cx="8082643" cy="2671061"/>
          </a:xfrm>
          <a:prstGeom prst="rect">
            <a:avLst/>
          </a:prstGeom>
        </p:spPr>
      </p:pic>
    </p:spTree>
    <p:extLst>
      <p:ext uri="{BB962C8B-B14F-4D97-AF65-F5344CB8AC3E}">
        <p14:creationId xmlns:p14="http://schemas.microsoft.com/office/powerpoint/2010/main" val="950859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Ada Lovelace Initiative (Ireland)</a:t>
            </a:r>
            <a:br>
              <a:rPr lang="en-US" dirty="0"/>
            </a:br>
            <a:endParaRPr lang="en-US" dirty="0"/>
          </a:p>
        </p:txBody>
      </p:sp>
      <p:sp>
        <p:nvSpPr>
          <p:cNvPr id="3" name="Content Placeholder 2"/>
          <p:cNvSpPr>
            <a:spLocks noGrp="1"/>
          </p:cNvSpPr>
          <p:nvPr>
            <p:ph idx="1"/>
          </p:nvPr>
        </p:nvSpPr>
        <p:spPr>
          <a:xfrm>
            <a:off x="0" y="1690688"/>
            <a:ext cx="7331529" cy="5017466"/>
          </a:xfrm>
        </p:spPr>
        <p:txBody>
          <a:bodyPr/>
          <a:lstStyle/>
          <a:p>
            <a:pPr algn="just"/>
            <a:r>
              <a:rPr lang="en-US" dirty="0" smtClean="0"/>
              <a:t>This </a:t>
            </a:r>
            <a:r>
              <a:rPr lang="en-US" dirty="0"/>
              <a:t>initiative involves school visits by female role models from the tech industry, who share their experiences and provide insights into what a STEM career looks like. They offer talks, workshops, and events that target schools with low female participation in STEM subjects</a:t>
            </a:r>
            <a:r>
              <a:rPr lang="en-US" dirty="0" smtClean="0"/>
              <a:t>.</a:t>
            </a:r>
          </a:p>
          <a:p>
            <a:pPr algn="just"/>
            <a:r>
              <a:rPr lang="en-US" dirty="0" smtClean="0"/>
              <a:t>The </a:t>
            </a:r>
            <a:r>
              <a:rPr lang="en-US" dirty="0"/>
              <a:t>Ada Lovelace Initiative has successfully visited hundreds of schools across Ireland, inspiring many girls to pursue tech education.</a:t>
            </a:r>
          </a:p>
        </p:txBody>
      </p:sp>
      <p:pic>
        <p:nvPicPr>
          <p:cNvPr id="4" name="Picture 3"/>
          <p:cNvPicPr>
            <a:picLocks noChangeAspect="1"/>
          </p:cNvPicPr>
          <p:nvPr/>
        </p:nvPicPr>
        <p:blipFill>
          <a:blip r:embed="rId2"/>
          <a:stretch>
            <a:fillRect/>
          </a:stretch>
        </p:blipFill>
        <p:spPr>
          <a:xfrm>
            <a:off x="7519159" y="2057400"/>
            <a:ext cx="4420428" cy="3314700"/>
          </a:xfrm>
          <a:prstGeom prst="rect">
            <a:avLst/>
          </a:prstGeom>
        </p:spPr>
      </p:pic>
    </p:spTree>
    <p:extLst>
      <p:ext uri="{BB962C8B-B14F-4D97-AF65-F5344CB8AC3E}">
        <p14:creationId xmlns:p14="http://schemas.microsoft.com/office/powerpoint/2010/main" val="1826903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171" y="2796890"/>
            <a:ext cx="10058400" cy="1450757"/>
          </a:xfrm>
        </p:spPr>
        <p:txBody>
          <a:bodyPr/>
          <a:lstStyle/>
          <a:p>
            <a:pPr algn="ctr"/>
            <a:r>
              <a:rPr lang="en-US" dirty="0"/>
              <a:t>Strategies to Enhance Educational Opportunities for Women and Girls</a:t>
            </a:r>
          </a:p>
        </p:txBody>
      </p:sp>
    </p:spTree>
    <p:extLst>
      <p:ext uri="{BB962C8B-B14F-4D97-AF65-F5344CB8AC3E}">
        <p14:creationId xmlns:p14="http://schemas.microsoft.com/office/powerpoint/2010/main" val="35021397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Promote Gender-Inclusive Curriculum</a:t>
            </a:r>
            <a:br>
              <a:rPr lang="en-US" dirty="0"/>
            </a:br>
            <a:endParaRPr lang="en-US" dirty="0"/>
          </a:p>
        </p:txBody>
      </p:sp>
      <p:sp>
        <p:nvSpPr>
          <p:cNvPr id="3" name="Content Placeholder 2"/>
          <p:cNvSpPr>
            <a:spLocks noGrp="1"/>
          </p:cNvSpPr>
          <p:nvPr>
            <p:ph idx="1"/>
          </p:nvPr>
        </p:nvSpPr>
        <p:spPr/>
        <p:txBody>
          <a:bodyPr anchor="ctr"/>
          <a:lstStyle/>
          <a:p>
            <a:pPr algn="just"/>
            <a:r>
              <a:rPr lang="en-US" dirty="0" smtClean="0"/>
              <a:t>Integrate </a:t>
            </a:r>
            <a:r>
              <a:rPr lang="en-US" dirty="0"/>
              <a:t>gender perspectives into all subjects, particularly in STEM fields, to challenge stereotypes and encourage girls' participation</a:t>
            </a:r>
            <a:r>
              <a:rPr lang="en-US" dirty="0" smtClean="0"/>
              <a:t>.</a:t>
            </a:r>
          </a:p>
          <a:p>
            <a:pPr algn="just"/>
            <a:r>
              <a:rPr lang="en-US" dirty="0" smtClean="0"/>
              <a:t>Highlight </a:t>
            </a:r>
            <a:r>
              <a:rPr lang="en-US" dirty="0"/>
              <a:t>the achievements of women in various fields within the curriculum to inspire girls and demonstrate that success is attainable.</a:t>
            </a:r>
          </a:p>
        </p:txBody>
      </p:sp>
    </p:spTree>
    <p:extLst>
      <p:ext uri="{BB962C8B-B14F-4D97-AF65-F5344CB8AC3E}">
        <p14:creationId xmlns:p14="http://schemas.microsoft.com/office/powerpoint/2010/main" val="450052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Scholarships and Financial Aid</a:t>
            </a:r>
          </a:p>
        </p:txBody>
      </p:sp>
      <p:sp>
        <p:nvSpPr>
          <p:cNvPr id="3" name="Content Placeholder 2"/>
          <p:cNvSpPr>
            <a:spLocks noGrp="1"/>
          </p:cNvSpPr>
          <p:nvPr>
            <p:ph idx="1"/>
          </p:nvPr>
        </p:nvSpPr>
        <p:spPr>
          <a:xfrm>
            <a:off x="321733" y="1690688"/>
            <a:ext cx="7289800" cy="4351338"/>
          </a:xfrm>
        </p:spPr>
        <p:txBody>
          <a:bodyPr/>
          <a:lstStyle/>
          <a:p>
            <a:pPr algn="just"/>
            <a:r>
              <a:rPr lang="en-US" dirty="0"/>
              <a:t>Provide scholarships exclusively for girls to decrease the financial hurdles to study. This is especially significant in areas where school prices are high.</a:t>
            </a:r>
          </a:p>
          <a:p>
            <a:pPr algn="just"/>
            <a:r>
              <a:rPr lang="en-US" dirty="0"/>
              <a:t>Create money to help single mothers and economically disadvantaged households support their daughters' education.</a:t>
            </a:r>
          </a:p>
          <a:p>
            <a:pPr algn="just"/>
            <a:endParaRPr lang="en-US" dirty="0"/>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637463" y="1690688"/>
            <a:ext cx="4351338" cy="4351338"/>
          </a:xfrm>
          <a:prstGeom prst="rect">
            <a:avLst/>
          </a:prstGeom>
        </p:spPr>
      </p:pic>
    </p:spTree>
    <p:extLst>
      <p:ext uri="{BB962C8B-B14F-4D97-AF65-F5344CB8AC3E}">
        <p14:creationId xmlns:p14="http://schemas.microsoft.com/office/powerpoint/2010/main" val="196302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Mentorship and Role Models</a:t>
            </a:r>
          </a:p>
        </p:txBody>
      </p:sp>
      <p:sp>
        <p:nvSpPr>
          <p:cNvPr id="3" name="Content Placeholder 2"/>
          <p:cNvSpPr>
            <a:spLocks noGrp="1"/>
          </p:cNvSpPr>
          <p:nvPr>
            <p:ph idx="1"/>
          </p:nvPr>
        </p:nvSpPr>
        <p:spPr>
          <a:xfrm>
            <a:off x="143934" y="1690688"/>
            <a:ext cx="7137400" cy="4619096"/>
          </a:xfrm>
        </p:spPr>
        <p:txBody>
          <a:bodyPr/>
          <a:lstStyle/>
          <a:p>
            <a:pPr algn="just"/>
            <a:r>
              <a:rPr lang="en-US" dirty="0"/>
              <a:t>Create mentoring programs that connect girls to female leaders in their professions of interest. This can provide instruction, motivation, and networking possibilities.</a:t>
            </a:r>
          </a:p>
          <a:p>
            <a:pPr algn="just"/>
            <a:r>
              <a:rPr lang="en-US" dirty="0"/>
              <a:t>Organize gatherings where female role models can share their success stories and emphasize the value of education in their lives.</a:t>
            </a:r>
          </a:p>
          <a:p>
            <a:pPr algn="just"/>
            <a:endParaRPr lang="en-US" dirty="0"/>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298268" y="1690688"/>
            <a:ext cx="4612366" cy="3874729"/>
          </a:xfrm>
          <a:prstGeom prst="rect">
            <a:avLst/>
          </a:prstGeom>
        </p:spPr>
      </p:pic>
    </p:spTree>
    <p:extLst>
      <p:ext uri="{BB962C8B-B14F-4D97-AF65-F5344CB8AC3E}">
        <p14:creationId xmlns:p14="http://schemas.microsoft.com/office/powerpoint/2010/main" val="3688559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Awareness Campaigns </a:t>
            </a:r>
          </a:p>
        </p:txBody>
      </p:sp>
      <p:sp>
        <p:nvSpPr>
          <p:cNvPr id="3" name="Content Placeholder 2"/>
          <p:cNvSpPr>
            <a:spLocks noGrp="1"/>
          </p:cNvSpPr>
          <p:nvPr>
            <p:ph idx="1"/>
          </p:nvPr>
        </p:nvSpPr>
        <p:spPr/>
        <p:txBody>
          <a:bodyPr anchor="ctr"/>
          <a:lstStyle/>
          <a:p>
            <a:pPr algn="just"/>
            <a:r>
              <a:rPr lang="en-US" dirty="0"/>
              <a:t>Run awareness programs to educate communities about the importance of girls' education and the beneficial influence it has on society.</a:t>
            </a:r>
          </a:p>
          <a:p>
            <a:pPr algn="just"/>
            <a:r>
              <a:rPr lang="en-US" dirty="0"/>
              <a:t>Engage community leaders in advocating for girls' education and challenging cultural norms that favor boys' education.</a:t>
            </a:r>
          </a:p>
          <a:p>
            <a:pPr algn="just"/>
            <a:endParaRPr lang="en-US" dirty="0"/>
          </a:p>
        </p:txBody>
      </p:sp>
    </p:spTree>
    <p:extLst>
      <p:ext uri="{BB962C8B-B14F-4D97-AF65-F5344CB8AC3E}">
        <p14:creationId xmlns:p14="http://schemas.microsoft.com/office/powerpoint/2010/main" val="2948157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Flexible Learning Options </a:t>
            </a:r>
          </a:p>
        </p:txBody>
      </p:sp>
      <p:sp>
        <p:nvSpPr>
          <p:cNvPr id="3" name="Content Placeholder 2"/>
          <p:cNvSpPr>
            <a:spLocks noGrp="1"/>
          </p:cNvSpPr>
          <p:nvPr>
            <p:ph idx="1"/>
          </p:nvPr>
        </p:nvSpPr>
        <p:spPr/>
        <p:txBody>
          <a:bodyPr anchor="ctr"/>
          <a:lstStyle/>
          <a:p>
            <a:pPr algn="just"/>
            <a:r>
              <a:rPr lang="en-US" dirty="0"/>
              <a:t>Provide alternate education choices, such as evening sessions, online courses or mobile schools, to help girls who have family responsibilities or have transportation challenges.</a:t>
            </a:r>
          </a:p>
          <a:p>
            <a:pPr algn="just"/>
            <a:r>
              <a:rPr lang="en-US" dirty="0"/>
              <a:t>Implement blended learning methods that integrate online and in-person education to increase accessibility.</a:t>
            </a:r>
          </a:p>
          <a:p>
            <a:pPr algn="just"/>
            <a:endParaRPr lang="en-US" dirty="0"/>
          </a:p>
          <a:p>
            <a:pPr algn="just"/>
            <a:endParaRPr lang="en-US" dirty="0"/>
          </a:p>
          <a:p>
            <a:pPr algn="just"/>
            <a:endParaRPr lang="en-US" dirty="0"/>
          </a:p>
        </p:txBody>
      </p:sp>
    </p:spTree>
    <p:extLst>
      <p:ext uri="{BB962C8B-B14F-4D97-AF65-F5344CB8AC3E}">
        <p14:creationId xmlns:p14="http://schemas.microsoft.com/office/powerpoint/2010/main" val="3566273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Advocacy </a:t>
            </a:r>
          </a:p>
        </p:txBody>
      </p:sp>
      <p:sp>
        <p:nvSpPr>
          <p:cNvPr id="3" name="Content Placeholder 2"/>
          <p:cNvSpPr>
            <a:spLocks noGrp="1"/>
          </p:cNvSpPr>
          <p:nvPr>
            <p:ph idx="1"/>
          </p:nvPr>
        </p:nvSpPr>
        <p:spPr/>
        <p:txBody>
          <a:bodyPr anchor="ctr"/>
          <a:lstStyle/>
          <a:p>
            <a:pPr algn="just"/>
            <a:r>
              <a:rPr lang="en-US" dirty="0"/>
              <a:t>Advocate for government policies that promote girls' education, such as laws requiring equal access to education, funding for girls' programs, and efforts to lower school dropout rates.</a:t>
            </a:r>
          </a:p>
          <a:p>
            <a:pPr algn="just"/>
            <a:r>
              <a:rPr lang="en-US" dirty="0"/>
              <a:t>Encourage collaboration among NGOs, educational institutions, and governments to develop coordinated plans and policies that prioritize girls' education.</a:t>
            </a:r>
          </a:p>
          <a:p>
            <a:pPr algn="just"/>
            <a:endParaRPr lang="en-US" dirty="0"/>
          </a:p>
          <a:p>
            <a:pPr algn="just"/>
            <a:endParaRPr lang="en-US" dirty="0"/>
          </a:p>
          <a:p>
            <a:pPr algn="just"/>
            <a:endParaRPr lang="en-US" dirty="0"/>
          </a:p>
        </p:txBody>
      </p:sp>
    </p:spTree>
    <p:extLst>
      <p:ext uri="{BB962C8B-B14F-4D97-AF65-F5344CB8AC3E}">
        <p14:creationId xmlns:p14="http://schemas.microsoft.com/office/powerpoint/2010/main" val="2515529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Utilizing Technology </a:t>
            </a:r>
          </a:p>
        </p:txBody>
      </p:sp>
      <p:sp>
        <p:nvSpPr>
          <p:cNvPr id="3" name="Content Placeholder 2"/>
          <p:cNvSpPr>
            <a:spLocks noGrp="1"/>
          </p:cNvSpPr>
          <p:nvPr>
            <p:ph idx="1"/>
          </p:nvPr>
        </p:nvSpPr>
        <p:spPr>
          <a:xfrm>
            <a:off x="838200" y="1825625"/>
            <a:ext cx="7120465" cy="4351338"/>
          </a:xfrm>
        </p:spPr>
        <p:txBody>
          <a:bodyPr/>
          <a:lstStyle/>
          <a:p>
            <a:pPr algn="just"/>
            <a:r>
              <a:rPr lang="en-US" dirty="0"/>
              <a:t>Use technology to offer remote learning opportunities, particularly in locations with limited access to quality education.</a:t>
            </a:r>
          </a:p>
          <a:p>
            <a:pPr algn="just"/>
            <a:r>
              <a:rPr lang="en-US" dirty="0"/>
              <a:t>Create online platforms that connect girls to educational opportunities, mentors, and support groups.</a:t>
            </a:r>
          </a:p>
          <a:p>
            <a:pPr algn="just"/>
            <a:endParaRPr lang="en-US" dirty="0"/>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8246532" y="1690688"/>
            <a:ext cx="3708401" cy="3708401"/>
          </a:xfrm>
          <a:prstGeom prst="rect">
            <a:avLst/>
          </a:prstGeom>
        </p:spPr>
      </p:pic>
    </p:spTree>
    <p:extLst>
      <p:ext uri="{BB962C8B-B14F-4D97-AF65-F5344CB8AC3E}">
        <p14:creationId xmlns:p14="http://schemas.microsoft.com/office/powerpoint/2010/main" val="1638261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and Evaluation </a:t>
            </a:r>
          </a:p>
        </p:txBody>
      </p:sp>
      <p:sp>
        <p:nvSpPr>
          <p:cNvPr id="3" name="Content Placeholder 2"/>
          <p:cNvSpPr>
            <a:spLocks noGrp="1"/>
          </p:cNvSpPr>
          <p:nvPr>
            <p:ph idx="1"/>
          </p:nvPr>
        </p:nvSpPr>
        <p:spPr/>
        <p:txBody>
          <a:bodyPr anchor="ctr"/>
          <a:lstStyle/>
          <a:p>
            <a:pPr algn="just"/>
            <a:r>
              <a:rPr lang="en-US" dirty="0"/>
              <a:t>Set up systems to measure girls' educational progress and evaluate educational programs on a regular basis. Use this information to adjust strategy and improve results.</a:t>
            </a:r>
          </a:p>
          <a:p>
            <a:pPr algn="just"/>
            <a:r>
              <a:rPr lang="en-US" dirty="0"/>
              <a:t>Collect input from girls on their school experiences to better understand their needs and problems.</a:t>
            </a:r>
          </a:p>
          <a:p>
            <a:pPr algn="just"/>
            <a:endParaRPr lang="en-US" dirty="0"/>
          </a:p>
          <a:p>
            <a:pPr algn="just"/>
            <a:endParaRPr lang="en-US" dirty="0"/>
          </a:p>
          <a:p>
            <a:pPr algn="just"/>
            <a:endParaRPr lang="en-US" dirty="0"/>
          </a:p>
          <a:p>
            <a:pPr algn="just"/>
            <a:endParaRPr lang="en-US" dirty="0"/>
          </a:p>
        </p:txBody>
      </p:sp>
    </p:spTree>
    <p:extLst>
      <p:ext uri="{BB962C8B-B14F-4D97-AF65-F5344CB8AC3E}">
        <p14:creationId xmlns:p14="http://schemas.microsoft.com/office/powerpoint/2010/main" val="2152191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763" y="3167826"/>
            <a:ext cx="10058400" cy="1450757"/>
          </a:xfrm>
        </p:spPr>
        <p:txBody>
          <a:bodyPr>
            <a:normAutofit fontScale="90000"/>
          </a:bodyPr>
          <a:lstStyle/>
          <a:p>
            <a:pPr algn="ctr"/>
            <a:r>
              <a:rPr lang="en-US" dirty="0"/>
              <a:t>Case Studies of Empowerment through Education</a:t>
            </a:r>
            <a:br>
              <a:rPr lang="en-US" dirty="0"/>
            </a:br>
            <a:endParaRPr lang="en-US" dirty="0"/>
          </a:p>
        </p:txBody>
      </p:sp>
    </p:spTree>
    <p:extLst>
      <p:ext uri="{BB962C8B-B14F-4D97-AF65-F5344CB8AC3E}">
        <p14:creationId xmlns:p14="http://schemas.microsoft.com/office/powerpoint/2010/main" val="42743387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just"/>
            <a:r>
              <a:rPr lang="en-US" dirty="0"/>
              <a:t>Malala Fund Initiative: </a:t>
            </a:r>
          </a:p>
        </p:txBody>
      </p:sp>
      <p:sp>
        <p:nvSpPr>
          <p:cNvPr id="3" name="Content Placeholder 2"/>
          <p:cNvSpPr>
            <a:spLocks noGrp="1"/>
          </p:cNvSpPr>
          <p:nvPr>
            <p:ph idx="1"/>
          </p:nvPr>
        </p:nvSpPr>
        <p:spPr>
          <a:xfrm>
            <a:off x="838200" y="1080558"/>
            <a:ext cx="10515600" cy="4351338"/>
          </a:xfrm>
        </p:spPr>
        <p:txBody>
          <a:bodyPr/>
          <a:lstStyle/>
          <a:p>
            <a:pPr algn="just"/>
            <a:r>
              <a:rPr lang="en-US" dirty="0" err="1"/>
              <a:t>Malala</a:t>
            </a:r>
            <a:r>
              <a:rPr lang="en-US" dirty="0"/>
              <a:t> </a:t>
            </a:r>
            <a:r>
              <a:rPr lang="en-US" dirty="0" err="1"/>
              <a:t>Yousafzai</a:t>
            </a:r>
            <a:r>
              <a:rPr lang="en-US" dirty="0"/>
              <a:t>, Pakistan's education advocate and youngest Nobel Prize recipient, launched the </a:t>
            </a:r>
            <a:r>
              <a:rPr lang="en-US" dirty="0" err="1"/>
              <a:t>Malala</a:t>
            </a:r>
            <a:r>
              <a:rPr lang="en-US" dirty="0"/>
              <a:t> Fund in 2013. Its principal aim is to promote girls' education worldwide, particularly in areas plagued by violence, social injustice, and poverty. The organization seeks to ensuring that all girls have access to 12 years of free, safe, and high-quality education.</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3527945" y="3715739"/>
            <a:ext cx="5394324" cy="2697162"/>
          </a:xfrm>
          <a:prstGeom prst="rect">
            <a:avLst/>
          </a:prstGeom>
        </p:spPr>
      </p:pic>
    </p:spTree>
    <p:extLst>
      <p:ext uri="{BB962C8B-B14F-4D97-AF65-F5344CB8AC3E}">
        <p14:creationId xmlns:p14="http://schemas.microsoft.com/office/powerpoint/2010/main" val="28247257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Rwanda's Gender Parity Strategy: </a:t>
            </a:r>
          </a:p>
        </p:txBody>
      </p:sp>
      <p:sp>
        <p:nvSpPr>
          <p:cNvPr id="3" name="Content Placeholder 2"/>
          <p:cNvSpPr>
            <a:spLocks noGrp="1"/>
          </p:cNvSpPr>
          <p:nvPr>
            <p:ph idx="1"/>
          </p:nvPr>
        </p:nvSpPr>
        <p:spPr>
          <a:xfrm>
            <a:off x="0" y="1825624"/>
            <a:ext cx="7485321" cy="5032375"/>
          </a:xfrm>
        </p:spPr>
        <p:txBody>
          <a:bodyPr>
            <a:normAutofit/>
          </a:bodyPr>
          <a:lstStyle/>
          <a:p>
            <a:pPr algn="just"/>
            <a:r>
              <a:rPr lang="en-US" dirty="0"/>
              <a:t>Rwanda's Gender Parity Strategy is a comprehensive framework designed to promote gender equality and empower women in all sectors of society. Rwanda has been a global leader in gender equality, particularly since the 1994 genocide, when women played an important role in reconstructing the country. The country's commitment to gender equality is evident in its policies, legislation, and political representation, making it a role model for other countries seeking gender balance.</a:t>
            </a:r>
          </a:p>
          <a:p>
            <a:pPr algn="just"/>
            <a:endParaRPr lang="en-US" dirty="0"/>
          </a:p>
          <a:p>
            <a:pPr algn="just"/>
            <a:endParaRPr lang="en-US" dirty="0" smtClean="0"/>
          </a:p>
        </p:txBody>
      </p:sp>
      <p:pic>
        <p:nvPicPr>
          <p:cNvPr id="4" name="Picture 3"/>
          <p:cNvPicPr>
            <a:picLocks noChangeAspect="1"/>
          </p:cNvPicPr>
          <p:nvPr/>
        </p:nvPicPr>
        <p:blipFill>
          <a:blip r:embed="rId2"/>
          <a:stretch>
            <a:fillRect/>
          </a:stretch>
        </p:blipFill>
        <p:spPr>
          <a:xfrm>
            <a:off x="7485321" y="2506698"/>
            <a:ext cx="4581194" cy="3054129"/>
          </a:xfrm>
          <a:prstGeom prst="rect">
            <a:avLst/>
          </a:prstGeom>
        </p:spPr>
      </p:pic>
    </p:spTree>
    <p:extLst>
      <p:ext uri="{BB962C8B-B14F-4D97-AF65-F5344CB8AC3E}">
        <p14:creationId xmlns:p14="http://schemas.microsoft.com/office/powerpoint/2010/main" val="15770559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t>Tech for Girls Initiative in India: </a:t>
            </a:r>
          </a:p>
        </p:txBody>
      </p:sp>
      <p:sp>
        <p:nvSpPr>
          <p:cNvPr id="3" name="Content Placeholder 2"/>
          <p:cNvSpPr>
            <a:spLocks noGrp="1"/>
          </p:cNvSpPr>
          <p:nvPr>
            <p:ph idx="1"/>
          </p:nvPr>
        </p:nvSpPr>
        <p:spPr>
          <a:xfrm>
            <a:off x="0" y="1825625"/>
            <a:ext cx="7219507" cy="5276924"/>
          </a:xfrm>
        </p:spPr>
        <p:txBody>
          <a:bodyPr>
            <a:normAutofit/>
          </a:bodyPr>
          <a:lstStyle/>
          <a:p>
            <a:pPr algn="just"/>
            <a:r>
              <a:rPr lang="en-US" dirty="0"/>
              <a:t>The Tech for Girls Initiative in India seeks to empower young girls by improving their digital literacy and giving training in a variety of tech skills, including coding and web development. It concentrates on increasing access to technology in marginalized communities and provides mentorship from female tech professionals. The initiative also promotes entrepreneurship by providing females with the necessary skills to start their own technology-based businesses.</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7219507" y="2520581"/>
            <a:ext cx="4972493" cy="2797028"/>
          </a:xfrm>
          <a:prstGeom prst="rect">
            <a:avLst/>
          </a:prstGeom>
        </p:spPr>
      </p:pic>
    </p:spTree>
    <p:extLst>
      <p:ext uri="{BB962C8B-B14F-4D97-AF65-F5344CB8AC3E}">
        <p14:creationId xmlns:p14="http://schemas.microsoft.com/office/powerpoint/2010/main" val="39902296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pPr algn="just"/>
            <a:r>
              <a:rPr lang="en-US" dirty="0"/>
              <a:t>Empowering girls and women through education is more than just an issue of fairness; it is critical for the long-term growth of societies worldwide. Education creates possibilities, boosts self-confidence, and provides women with the skills they need to make important contributions to their communities and economies. By investing in girls' education, we pave the way for a brighter future in which gender equality is more than simply a goal. Our joint job is to advocate for legislation, promote inclusive environments, and provide the resources required to guarantee that every girl has the opportunity to study, grow, and lead. </a:t>
            </a:r>
          </a:p>
          <a:p>
            <a:pPr algn="just"/>
            <a:endParaRPr lang="en-US" dirty="0"/>
          </a:p>
          <a:p>
            <a:pPr algn="just"/>
            <a:endParaRPr lang="en-US" dirty="0"/>
          </a:p>
        </p:txBody>
      </p:sp>
    </p:spTree>
    <p:extLst>
      <p:ext uri="{BB962C8B-B14F-4D97-AF65-F5344CB8AC3E}">
        <p14:creationId xmlns:p14="http://schemas.microsoft.com/office/powerpoint/2010/main" val="744064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33584"/>
            <a:ext cx="10058400" cy="1450757"/>
          </a:xfrm>
        </p:spPr>
        <p:txBody>
          <a:bodyPr/>
          <a:lstStyle/>
          <a:p>
            <a:r>
              <a:rPr lang="en-US" dirty="0"/>
              <a:t>References and Further Reading</a:t>
            </a:r>
            <a:br>
              <a:rPr lang="en-US" dirty="0"/>
            </a:b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Ø"/>
            </a:pPr>
            <a:r>
              <a:rPr lang="en-US" dirty="0" smtClean="0"/>
              <a:t>UNESCO </a:t>
            </a:r>
            <a:r>
              <a:rPr lang="en-US" dirty="0"/>
              <a:t>Report on Gender Equality in Education (2020</a:t>
            </a:r>
            <a:r>
              <a:rPr lang="en-US" dirty="0" smtClean="0"/>
              <a:t>).</a:t>
            </a:r>
          </a:p>
          <a:p>
            <a:pPr algn="just">
              <a:buFont typeface="Wingdings" panose="05000000000000000000" pitchFamily="2" charset="2"/>
              <a:buChar char="Ø"/>
            </a:pPr>
            <a:r>
              <a:rPr lang="en-US" dirty="0" smtClean="0"/>
              <a:t>UNICEF</a:t>
            </a:r>
            <a:r>
              <a:rPr lang="en-US" dirty="0"/>
              <a:t>: Education and Gender Equality</a:t>
            </a:r>
            <a:r>
              <a:rPr lang="en-US" dirty="0" smtClean="0"/>
              <a:t>.</a:t>
            </a:r>
          </a:p>
          <a:p>
            <a:pPr algn="just">
              <a:buFont typeface="Wingdings" panose="05000000000000000000" pitchFamily="2" charset="2"/>
              <a:buChar char="Ø"/>
            </a:pPr>
            <a:r>
              <a:rPr lang="en-US" dirty="0" smtClean="0"/>
              <a:t>World </a:t>
            </a:r>
            <a:r>
              <a:rPr lang="en-US" dirty="0"/>
              <a:t>Bank: Women and Education</a:t>
            </a:r>
            <a:r>
              <a:rPr lang="en-US" dirty="0" smtClean="0"/>
              <a:t>.</a:t>
            </a:r>
          </a:p>
          <a:p>
            <a:pPr algn="just">
              <a:buFont typeface="Wingdings" panose="05000000000000000000" pitchFamily="2" charset="2"/>
              <a:buChar char="Ø"/>
            </a:pPr>
            <a:r>
              <a:rPr lang="en-US" dirty="0" smtClean="0"/>
              <a:t>Girls </a:t>
            </a:r>
            <a:r>
              <a:rPr lang="en-US" dirty="0"/>
              <a:t>Who Code: Transforming STEM for Girls.</a:t>
            </a:r>
          </a:p>
        </p:txBody>
      </p:sp>
    </p:spTree>
    <p:extLst>
      <p:ext uri="{BB962C8B-B14F-4D97-AF65-F5344CB8AC3E}">
        <p14:creationId xmlns:p14="http://schemas.microsoft.com/office/powerpoint/2010/main" val="2180725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Custom 1">
      <a:dk1>
        <a:srgbClr val="000000"/>
      </a:dk1>
      <a:lt1>
        <a:srgbClr val="FFFFFF"/>
      </a:lt1>
      <a:dk2>
        <a:srgbClr val="000000"/>
      </a:dk2>
      <a:lt2>
        <a:srgbClr val="E6E6E6"/>
      </a:lt2>
      <a:accent1>
        <a:srgbClr val="FF99FF"/>
      </a:accent1>
      <a:accent2>
        <a:srgbClr val="9B2D9E"/>
      </a:accent2>
      <a:accent3>
        <a:srgbClr val="DF75A5"/>
      </a:accent3>
      <a:accent4>
        <a:srgbClr val="EF67B5"/>
      </a:accent4>
      <a:accent5>
        <a:srgbClr val="E76F51"/>
      </a:accent5>
      <a:accent6>
        <a:srgbClr val="CC99FF"/>
      </a:accent6>
      <a:hlink>
        <a:srgbClr val="FFFFFF"/>
      </a:hlink>
      <a:folHlink>
        <a:srgbClr val="FFFFFF"/>
      </a:folHlink>
    </a:clrScheme>
    <a:fontScheme name="Heritage and History">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ispanic Heritage Template_LW.pot  -  AutoRecovered" id="{0019F9B1-4944-4C3D-BD71-31454C82D899}" vid="{3EED11B8-4CEA-4EF8-BEA8-9CD170BA1D8C}"/>
    </a:ext>
  </a:extLst>
</a:theme>
</file>

<file path=docProps/app.xml><?xml version="1.0" encoding="utf-8"?>
<Properties xmlns="http://schemas.openxmlformats.org/officeDocument/2006/extended-properties" xmlns:vt="http://schemas.openxmlformats.org/officeDocument/2006/docPropsVTypes">
  <Template>Black History Month presentation</Template>
  <TotalTime>305</TotalTime>
  <Words>2515</Words>
  <Application>Microsoft Office PowerPoint</Application>
  <PresentationFormat>Widescreen</PresentationFormat>
  <Paragraphs>154</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Segoe UI</vt:lpstr>
      <vt:lpstr>Wingdings</vt:lpstr>
      <vt:lpstr>2_Office Theme</vt:lpstr>
      <vt:lpstr>Empowering Women and Girls through Education</vt:lpstr>
      <vt:lpstr>Introduction</vt:lpstr>
      <vt:lpstr>The Importance of Education in Empowering Women and Girls</vt:lpstr>
      <vt:lpstr>Breaking the Cycle of Poverty: </vt:lpstr>
      <vt:lpstr>Promoting Health and Well-being</vt:lpstr>
      <vt:lpstr>Conti…</vt:lpstr>
      <vt:lpstr>Increasing Political and Social Participation: </vt:lpstr>
      <vt:lpstr>Conti… </vt:lpstr>
      <vt:lpstr>Conti… </vt:lpstr>
      <vt:lpstr>Reduction in Gender-based Violence: </vt:lpstr>
      <vt:lpstr>Conti…</vt:lpstr>
      <vt:lpstr>Ensuring Access to Quality Education</vt:lpstr>
      <vt:lpstr>Addressing Barriers to Education: </vt:lpstr>
      <vt:lpstr>Cultural Norms</vt:lpstr>
      <vt:lpstr>Creating Safe and Inclusive Learning Environments: </vt:lpstr>
      <vt:lpstr>Conti… </vt:lpstr>
      <vt:lpstr>Role of Government </vt:lpstr>
      <vt:lpstr>Conti… </vt:lpstr>
      <vt:lpstr>Conti…</vt:lpstr>
      <vt:lpstr>Role of NGOs</vt:lpstr>
      <vt:lpstr>Conti… </vt:lpstr>
      <vt:lpstr>Conti… </vt:lpstr>
      <vt:lpstr>Conti… </vt:lpstr>
      <vt:lpstr>The Impact of Literacy Programs for Women and Girls</vt:lpstr>
      <vt:lpstr>Improving Literacy Rates: </vt:lpstr>
      <vt:lpstr>Creating Economic Opportunities: </vt:lpstr>
      <vt:lpstr>Encouraging Lifelong Learning: </vt:lpstr>
      <vt:lpstr>Promoting STEM Education for Girls</vt:lpstr>
      <vt:lpstr>Why STEM Education Matters: </vt:lpstr>
      <vt:lpstr>Conti…</vt:lpstr>
      <vt:lpstr>Conti…</vt:lpstr>
      <vt:lpstr>Challenges Faced by Girls in STEM: </vt:lpstr>
      <vt:lpstr>Successful Initiatives to Promote Girls in STEM: </vt:lpstr>
      <vt:lpstr>Girls Who Code (USA) </vt:lpstr>
      <vt:lpstr>TechGirls (Global) </vt:lpstr>
      <vt:lpstr>The Ada Lovelace Initiative (Ireland) </vt:lpstr>
      <vt:lpstr>Strategies to Enhance Educational Opportunities for Women and Girls</vt:lpstr>
      <vt:lpstr>Promote Gender-Inclusive Curriculum </vt:lpstr>
      <vt:lpstr>Scholarships and Financial Aid</vt:lpstr>
      <vt:lpstr>Mentorship and Role Models</vt:lpstr>
      <vt:lpstr>Community Awareness Campaigns </vt:lpstr>
      <vt:lpstr>Flexible Learning Options </vt:lpstr>
      <vt:lpstr>Policy Advocacy </vt:lpstr>
      <vt:lpstr>Utilizing Technology </vt:lpstr>
      <vt:lpstr>Monitoring and Evaluation </vt:lpstr>
      <vt:lpstr>Case Studies of Empowerment through Education </vt:lpstr>
      <vt:lpstr>Malala Fund Initiative: </vt:lpstr>
      <vt:lpstr>Rwanda's Gender Parity Strategy: </vt:lpstr>
      <vt:lpstr>Tech for Girls Initiative in India: </vt:lpstr>
      <vt:lpstr>Conclusion</vt:lpstr>
      <vt:lpstr>References and Further Reading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Women and Girls through Education</dc:title>
  <dc:creator>HOME</dc:creator>
  <cp:lastModifiedBy>HOME</cp:lastModifiedBy>
  <cp:revision>68</cp:revision>
  <dcterms:created xsi:type="dcterms:W3CDTF">2024-09-26T15:55:33Z</dcterms:created>
  <dcterms:modified xsi:type="dcterms:W3CDTF">2024-10-12T13:21:54Z</dcterms:modified>
</cp:coreProperties>
</file>